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 id="2147483825" r:id="rId2"/>
    <p:sldMasterId id="2147483648" r:id="rId3"/>
    <p:sldMasterId id="2147483813" r:id="rId4"/>
    <p:sldMasterId id="2147483683" r:id="rId5"/>
    <p:sldMasterId id="2147483808" r:id="rId6"/>
    <p:sldMasterId id="2147483819" r:id="rId7"/>
    <p:sldMasterId id="2147483795" r:id="rId8"/>
  </p:sldMasterIdLst>
  <p:notesMasterIdLst>
    <p:notesMasterId r:id="rId39"/>
  </p:notesMasterIdLst>
  <p:handoutMasterIdLst>
    <p:handoutMasterId r:id="rId40"/>
  </p:handoutMasterIdLst>
  <p:sldIdLst>
    <p:sldId id="332" r:id="rId9"/>
    <p:sldId id="333" r:id="rId10"/>
    <p:sldId id="334" r:id="rId11"/>
    <p:sldId id="256" r:id="rId12"/>
    <p:sldId id="330" r:id="rId13"/>
    <p:sldId id="313" r:id="rId14"/>
    <p:sldId id="317" r:id="rId15"/>
    <p:sldId id="318" r:id="rId16"/>
    <p:sldId id="319" r:id="rId17"/>
    <p:sldId id="314" r:id="rId18"/>
    <p:sldId id="322" r:id="rId19"/>
    <p:sldId id="315" r:id="rId20"/>
    <p:sldId id="316" r:id="rId21"/>
    <p:sldId id="321" r:id="rId22"/>
    <p:sldId id="320" r:id="rId23"/>
    <p:sldId id="328" r:id="rId24"/>
    <p:sldId id="329" r:id="rId25"/>
    <p:sldId id="327" r:id="rId26"/>
    <p:sldId id="288" r:id="rId27"/>
    <p:sldId id="289" r:id="rId28"/>
    <p:sldId id="324" r:id="rId29"/>
    <p:sldId id="294" r:id="rId30"/>
    <p:sldId id="295" r:id="rId31"/>
    <p:sldId id="298" r:id="rId32"/>
    <p:sldId id="296" r:id="rId33"/>
    <p:sldId id="301" r:id="rId34"/>
    <p:sldId id="306" r:id="rId35"/>
    <p:sldId id="312" r:id="rId36"/>
    <p:sldId id="326" r:id="rId37"/>
    <p:sldId id="260" r:id="rId3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596">
          <p15:clr>
            <a:srgbClr val="A4A3A4"/>
          </p15:clr>
        </p15:guide>
        <p15:guide id="2" orient="horz" pos="4071">
          <p15:clr>
            <a:srgbClr val="A4A3A4"/>
          </p15:clr>
        </p15:guide>
        <p15:guide id="3" pos="5518">
          <p15:clr>
            <a:srgbClr val="A4A3A4"/>
          </p15:clr>
        </p15:guide>
        <p15:guide id="4" pos="25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6C2B"/>
    <a:srgbClr val="A367D4"/>
    <a:srgbClr val="83B817"/>
    <a:srgbClr val="735C96"/>
    <a:srgbClr val="00B0F0"/>
    <a:srgbClr val="007BC2"/>
    <a:srgbClr val="153171"/>
    <a:srgbClr val="931F7E"/>
    <a:srgbClr val="259C78"/>
    <a:srgbClr val="DA35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57" autoAdjust="0"/>
    <p:restoredTop sz="79663" autoAdjust="0"/>
  </p:normalViewPr>
  <p:slideViewPr>
    <p:cSldViewPr snapToGrid="0" snapToObjects="1">
      <p:cViewPr varScale="1">
        <p:scale>
          <a:sx n="103" d="100"/>
          <a:sy n="103" d="100"/>
        </p:scale>
        <p:origin x="-1854" y="-96"/>
      </p:cViewPr>
      <p:guideLst>
        <p:guide orient="horz" pos="596"/>
        <p:guide orient="horz" pos="4071"/>
        <p:guide pos="5518"/>
        <p:guide pos="25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1" d="100"/>
        <a:sy n="171" d="100"/>
      </p:scale>
      <p:origin x="0" y="0"/>
    </p:cViewPr>
  </p:sorterViewPr>
  <p:notesViewPr>
    <p:cSldViewPr snapToGrid="0" snapToObjects="1">
      <p:cViewPr varScale="1">
        <p:scale>
          <a:sx n="92" d="100"/>
          <a:sy n="92"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6906BA5-3443-384C-82EA-5EE3C1B66514}" type="datetimeFigureOut">
              <a:rPr lang="en-US" smtClean="0"/>
              <a:t>9/28/2016</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0D0323A-C6DB-3C4E-B425-AB235C1BAAA2}" type="slidenum">
              <a:rPr lang="en-US" smtClean="0"/>
              <a:t>‹#›</a:t>
            </a:fld>
            <a:endParaRPr lang="en-US" dirty="0"/>
          </a:p>
        </p:txBody>
      </p:sp>
    </p:spTree>
    <p:extLst>
      <p:ext uri="{BB962C8B-B14F-4D97-AF65-F5344CB8AC3E}">
        <p14:creationId xmlns:p14="http://schemas.microsoft.com/office/powerpoint/2010/main" val="1780033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1A220D3-032A-42FA-96A8-3838D58FC5B0}" type="datetimeFigureOut">
              <a:rPr lang="en-GB" smtClean="0"/>
              <a:t>28/09/2016</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A557AE1-2410-4FCD-A631-CE8A1B0C3784}" type="slidenum">
              <a:rPr lang="en-GB" smtClean="0"/>
              <a:t>‹#›</a:t>
            </a:fld>
            <a:endParaRPr lang="en-GB" dirty="0"/>
          </a:p>
        </p:txBody>
      </p:sp>
    </p:spTree>
    <p:extLst>
      <p:ext uri="{BB962C8B-B14F-4D97-AF65-F5344CB8AC3E}">
        <p14:creationId xmlns:p14="http://schemas.microsoft.com/office/powerpoint/2010/main" val="532183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gmc-uk.org/guidance/ethical_guidance/27255.asp#45" TargetMode="External"/><Relationship Id="rId3" Type="http://schemas.openxmlformats.org/officeDocument/2006/relationships/hyperlink" Target="http://www.gmc-uk.org/guidance/ethical_guidance/27255.asp#48" TargetMode="External"/><Relationship Id="rId7" Type="http://schemas.openxmlformats.org/officeDocument/2006/relationships/hyperlink" Target="http://www.gmc-uk.org/guidance/ethical_guidance/27255.asp#44"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gmc-uk.org/guidance/ethical_guidance/27255.asp#43" TargetMode="External"/><Relationship Id="rId5" Type="http://schemas.openxmlformats.org/officeDocument/2006/relationships/hyperlink" Target="http://www.gmc-uk.org/guidance/ethical_guidance/27255.asp#50" TargetMode="External"/><Relationship Id="rId10" Type="http://schemas.openxmlformats.org/officeDocument/2006/relationships/hyperlink" Target="http://www.gmc-uk.org/guidance/ethical_guidance/27255.asp#47" TargetMode="External"/><Relationship Id="rId4" Type="http://schemas.openxmlformats.org/officeDocument/2006/relationships/hyperlink" Target="http://www.gmc-uk.org/guidance/ethical_guidance/27255.asp#49" TargetMode="External"/><Relationship Id="rId9" Type="http://schemas.openxmlformats.org/officeDocument/2006/relationships/hyperlink" Target="http://www.gmc-uk.org/guidance/ethical_guidance/27255.asp#46"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A557AE1-2410-4FCD-A631-CE8A1B0C3784}" type="slidenum">
              <a:rPr lang="en-GB" smtClean="0"/>
              <a:t>1</a:t>
            </a:fld>
            <a:endParaRPr lang="en-GB" dirty="0"/>
          </a:p>
        </p:txBody>
      </p:sp>
    </p:spTree>
    <p:extLst>
      <p:ext uri="{BB962C8B-B14F-4D97-AF65-F5344CB8AC3E}">
        <p14:creationId xmlns:p14="http://schemas.microsoft.com/office/powerpoint/2010/main" val="2666067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A557AE1-2410-4FCD-A631-CE8A1B0C3784}" type="slidenum">
              <a:rPr lang="en-GB" smtClean="0"/>
              <a:t>10</a:t>
            </a:fld>
            <a:endParaRPr lang="en-GB" dirty="0"/>
          </a:p>
        </p:txBody>
      </p:sp>
    </p:spTree>
    <p:extLst>
      <p:ext uri="{BB962C8B-B14F-4D97-AF65-F5344CB8AC3E}">
        <p14:creationId xmlns:p14="http://schemas.microsoft.com/office/powerpoint/2010/main" val="3805804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sng" strike="noStrike" kern="1200" baseline="0" dirty="0" smtClean="0">
                <a:solidFill>
                  <a:schemeClr val="tx1"/>
                </a:solidFill>
                <a:latin typeface="+mn-lt"/>
                <a:ea typeface="+mn-ea"/>
                <a:cs typeface="+mn-cs"/>
              </a:rPr>
              <a:t>Notify “Relevant Person” - </a:t>
            </a:r>
            <a:r>
              <a:rPr lang="en-GB" sz="1200" b="0" i="0" u="sng" strike="noStrike" kern="1200" baseline="0" dirty="0" err="1" smtClean="0">
                <a:solidFill>
                  <a:schemeClr val="tx1"/>
                </a:solidFill>
                <a:latin typeface="+mn-lt"/>
                <a:ea typeface="+mn-ea"/>
                <a:cs typeface="+mn-cs"/>
              </a:rPr>
              <a:t>DoC</a:t>
            </a:r>
            <a:endParaRPr lang="en-GB" sz="1200" b="0" i="0" u="sng"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delayed restarting of Methotrexate was not relayed to the family by the Practice, although the Trust appear to have started their own internal Duty of Candour policies prior to xxx’s death.  Therefore as soon as reasonably practicable (The CQC guidance suggests that the NHS Standard Contract</a:t>
            </a:r>
          </a:p>
          <a:p>
            <a:r>
              <a:rPr lang="en-GB" sz="1200" b="0" i="0" u="none" strike="noStrike" kern="1200" baseline="0" dirty="0" smtClean="0">
                <a:solidFill>
                  <a:schemeClr val="tx1"/>
                </a:solidFill>
                <a:latin typeface="+mn-lt"/>
                <a:ea typeface="+mn-ea"/>
                <a:cs typeface="+mn-cs"/>
              </a:rPr>
              <a:t>stipulates this as 10 working days although there is no reference to this in the NHS Contract) after becoming aware of a </a:t>
            </a:r>
            <a:r>
              <a:rPr lang="en-GB" sz="1200" b="0" i="0" u="none" strike="noStrike" kern="1200" baseline="0" dirty="0" err="1" smtClean="0">
                <a:solidFill>
                  <a:schemeClr val="tx1"/>
                </a:solidFill>
                <a:latin typeface="+mn-lt"/>
                <a:ea typeface="+mn-ea"/>
                <a:cs typeface="+mn-cs"/>
              </a:rPr>
              <a:t>notifable</a:t>
            </a:r>
            <a:r>
              <a:rPr lang="en-GB" sz="1200" b="0" i="0" u="none" strike="noStrike" kern="1200" baseline="0" dirty="0" smtClean="0">
                <a:solidFill>
                  <a:schemeClr val="tx1"/>
                </a:solidFill>
                <a:latin typeface="+mn-lt"/>
                <a:ea typeface="+mn-ea"/>
                <a:cs typeface="+mn-cs"/>
              </a:rPr>
              <a:t> safety incident the practice has to notify the “relevant person” who is acting on xxx’s behalf that there was a delay in xxx receiving methotrexate and offer them support. At the PIR (pre-inquest review) both xxx’s daughter and son were acting on xxx’s behalf and would be the relevant person.</a:t>
            </a:r>
          </a:p>
          <a:p>
            <a:endParaRPr lang="en-GB" sz="1200" b="0" i="0" u="none" strike="noStrike" kern="1200" baseline="0" dirty="0" smtClean="0">
              <a:solidFill>
                <a:schemeClr val="tx1"/>
              </a:solidFill>
              <a:latin typeface="+mn-lt"/>
              <a:ea typeface="+mn-ea"/>
              <a:cs typeface="+mn-cs"/>
            </a:endParaRPr>
          </a:p>
          <a:p>
            <a:r>
              <a:rPr lang="en-GB" sz="1200" b="0" i="0" u="sng" strike="noStrike" kern="1200" baseline="0" dirty="0" smtClean="0">
                <a:solidFill>
                  <a:schemeClr val="tx1"/>
                </a:solidFill>
                <a:latin typeface="+mn-lt"/>
                <a:ea typeface="+mn-ea"/>
                <a:cs typeface="+mn-cs"/>
              </a:rPr>
              <a:t>Notifying CQC</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Practice will also need to ensure that it has reported xxx’s death in accordance with the Care Quality Commission (Registration) Regulations 2009 without delay which would either be under 16 and 18 Regulation 16 relates to the notification of the death of a service user as follows:</a:t>
            </a:r>
          </a:p>
          <a:p>
            <a:r>
              <a:rPr lang="en-GB" sz="1200" b="0" i="1" u="none" strike="noStrike" kern="1200" baseline="0" dirty="0" smtClean="0">
                <a:solidFill>
                  <a:schemeClr val="tx1"/>
                </a:solidFill>
                <a:latin typeface="+mn-lt"/>
                <a:ea typeface="+mn-ea"/>
                <a:cs typeface="+mn-cs"/>
              </a:rPr>
              <a:t>(1) Except where paragraph (2) applies, the registered person must notify the Commission without delay of the death of a service user—</a:t>
            </a:r>
          </a:p>
          <a:p>
            <a:r>
              <a:rPr lang="en-GB" sz="1200" b="0" i="1" u="none" strike="noStrike" kern="1200" baseline="0" dirty="0" smtClean="0">
                <a:solidFill>
                  <a:schemeClr val="tx1"/>
                </a:solidFill>
                <a:latin typeface="+mn-lt"/>
                <a:ea typeface="+mn-ea"/>
                <a:cs typeface="+mn-cs"/>
              </a:rPr>
              <a:t>(a) whilst services were being provided in the carrying on of a regulated activity; or</a:t>
            </a:r>
          </a:p>
          <a:p>
            <a:r>
              <a:rPr lang="en-GB" sz="1200" b="0" i="1" u="none" strike="noStrike" kern="1200" baseline="0" dirty="0" smtClean="0">
                <a:solidFill>
                  <a:schemeClr val="tx1"/>
                </a:solidFill>
                <a:latin typeface="+mn-lt"/>
                <a:ea typeface="+mn-ea"/>
                <a:cs typeface="+mn-cs"/>
              </a:rPr>
              <a:t>(b) which has, or may have, resulted from the carrying on of a regulated activity.</a:t>
            </a:r>
          </a:p>
          <a:p>
            <a:r>
              <a:rPr lang="en-GB" sz="1200" b="0" i="1" u="none" strike="noStrike" kern="1200" baseline="0" dirty="0" smtClean="0">
                <a:solidFill>
                  <a:schemeClr val="tx1"/>
                </a:solidFill>
                <a:latin typeface="+mn-lt"/>
                <a:ea typeface="+mn-ea"/>
                <a:cs typeface="+mn-cs"/>
              </a:rPr>
              <a:t>(2) Subject to paragraph (4), where the service provider is a ……… provider of primary medical</a:t>
            </a:r>
          </a:p>
          <a:p>
            <a:r>
              <a:rPr lang="en-GB" sz="1200" b="0" i="1" u="none" strike="noStrike" kern="1200" baseline="0" dirty="0" smtClean="0">
                <a:solidFill>
                  <a:schemeClr val="tx1"/>
                </a:solidFill>
                <a:latin typeface="+mn-lt"/>
                <a:ea typeface="+mn-ea"/>
                <a:cs typeface="+mn-cs"/>
              </a:rPr>
              <a:t>services, the registered person must notify the Commission without delay of the death of a</a:t>
            </a:r>
          </a:p>
          <a:p>
            <a:r>
              <a:rPr lang="en-GB" sz="1200" b="0" i="1" u="none" strike="noStrike" kern="1200" baseline="0" dirty="0" smtClean="0">
                <a:solidFill>
                  <a:schemeClr val="tx1"/>
                </a:solidFill>
                <a:latin typeface="+mn-lt"/>
                <a:ea typeface="+mn-ea"/>
                <a:cs typeface="+mn-cs"/>
              </a:rPr>
              <a:t>service user where the death—</a:t>
            </a:r>
          </a:p>
          <a:p>
            <a:r>
              <a:rPr lang="en-GB" sz="1200" b="0" i="1" u="none" strike="noStrike" kern="1200" baseline="0" dirty="0" smtClean="0">
                <a:solidFill>
                  <a:schemeClr val="tx1"/>
                </a:solidFill>
                <a:latin typeface="+mn-lt"/>
                <a:ea typeface="+mn-ea"/>
                <a:cs typeface="+mn-cs"/>
              </a:rPr>
              <a:t>(a) either—</a:t>
            </a:r>
          </a:p>
          <a:p>
            <a:r>
              <a:rPr lang="en-GB" sz="1200" b="0" i="1" u="none" strike="noStrike" kern="1200" baseline="0" dirty="0" smtClean="0">
                <a:solidFill>
                  <a:schemeClr val="tx1"/>
                </a:solidFill>
                <a:latin typeface="+mn-lt"/>
                <a:ea typeface="+mn-ea"/>
                <a:cs typeface="+mn-cs"/>
              </a:rPr>
              <a:t>(</a:t>
            </a:r>
            <a:r>
              <a:rPr lang="en-GB" sz="1200" b="0" i="1" u="none" strike="noStrike" kern="1200" baseline="0" dirty="0" err="1" smtClean="0">
                <a:solidFill>
                  <a:schemeClr val="tx1"/>
                </a:solidFill>
                <a:latin typeface="+mn-lt"/>
                <a:ea typeface="+mn-ea"/>
                <a:cs typeface="+mn-cs"/>
              </a:rPr>
              <a:t>i</a:t>
            </a:r>
            <a:r>
              <a:rPr lang="en-GB" sz="1200" b="0" i="1" u="none" strike="noStrike" kern="1200" baseline="0" dirty="0" smtClean="0">
                <a:solidFill>
                  <a:schemeClr val="tx1"/>
                </a:solidFill>
                <a:latin typeface="+mn-lt"/>
                <a:ea typeface="+mn-ea"/>
                <a:cs typeface="+mn-cs"/>
              </a:rPr>
              <a:t>) occurred whilst services were being provided in the carrying on of a regulated</a:t>
            </a:r>
          </a:p>
          <a:p>
            <a:r>
              <a:rPr lang="en-GB" sz="1200" b="0" i="1" u="none" strike="noStrike" kern="1200" baseline="0" dirty="0" smtClean="0">
                <a:solidFill>
                  <a:schemeClr val="tx1"/>
                </a:solidFill>
                <a:latin typeface="+mn-lt"/>
                <a:ea typeface="+mn-ea"/>
                <a:cs typeface="+mn-cs"/>
              </a:rPr>
              <a:t>activity, or……….</a:t>
            </a:r>
          </a:p>
          <a:p>
            <a:r>
              <a:rPr lang="en-GB" sz="1200" b="0" i="1" u="none" strike="noStrike" kern="1200" baseline="0" dirty="0" smtClean="0">
                <a:solidFill>
                  <a:schemeClr val="tx1"/>
                </a:solidFill>
                <a:latin typeface="+mn-lt"/>
                <a:ea typeface="+mn-ea"/>
                <a:cs typeface="+mn-cs"/>
              </a:rPr>
              <a:t>(iii) has, or may have, resulted from the provision of primary medical services in the</a:t>
            </a:r>
          </a:p>
          <a:p>
            <a:r>
              <a:rPr lang="en-GB" sz="1200" b="0" i="1" u="none" strike="noStrike" kern="1200" baseline="0" dirty="0" smtClean="0">
                <a:solidFill>
                  <a:schemeClr val="tx1"/>
                </a:solidFill>
                <a:latin typeface="+mn-lt"/>
                <a:ea typeface="+mn-ea"/>
                <a:cs typeface="+mn-cs"/>
              </a:rPr>
              <a:t>course of carrying on a regulated activity and those services were provided within the</a:t>
            </a:r>
          </a:p>
          <a:p>
            <a:r>
              <a:rPr lang="en-GB" sz="1200" b="0" i="1" u="none" strike="noStrike" kern="1200" baseline="0" dirty="0" smtClean="0">
                <a:solidFill>
                  <a:schemeClr val="tx1"/>
                </a:solidFill>
                <a:latin typeface="+mn-lt"/>
                <a:ea typeface="+mn-ea"/>
                <a:cs typeface="+mn-cs"/>
              </a:rPr>
              <a:t>period of two weeks prior to the death of the service user; and</a:t>
            </a:r>
          </a:p>
          <a:p>
            <a:r>
              <a:rPr lang="en-GB" sz="1200" b="0" i="1" u="none" strike="noStrike" kern="1200" baseline="0" dirty="0" smtClean="0">
                <a:solidFill>
                  <a:schemeClr val="tx1"/>
                </a:solidFill>
                <a:latin typeface="+mn-lt"/>
                <a:ea typeface="+mn-ea"/>
                <a:cs typeface="+mn-cs"/>
              </a:rPr>
              <a:t>(b) cannot, in the reasonable opinion of the registered person, be attributed to the</a:t>
            </a:r>
          </a:p>
          <a:p>
            <a:r>
              <a:rPr lang="en-GB" sz="1200" b="0" i="1" u="none" strike="noStrike" kern="1200" baseline="0" dirty="0" smtClean="0">
                <a:solidFill>
                  <a:schemeClr val="tx1"/>
                </a:solidFill>
                <a:latin typeface="+mn-lt"/>
                <a:ea typeface="+mn-ea"/>
                <a:cs typeface="+mn-cs"/>
              </a:rPr>
              <a:t>course which that service user’s illness or medical condition would naturally have</a:t>
            </a:r>
          </a:p>
          <a:p>
            <a:r>
              <a:rPr lang="en-GB" sz="1200" b="0" i="1" u="none" strike="noStrike" kern="1200" baseline="0" dirty="0" smtClean="0">
                <a:solidFill>
                  <a:schemeClr val="tx1"/>
                </a:solidFill>
                <a:latin typeface="+mn-lt"/>
                <a:ea typeface="+mn-ea"/>
                <a:cs typeface="+mn-cs"/>
              </a:rPr>
              <a:t>taken if that service user was receiving appropriate care and treatment.</a:t>
            </a:r>
          </a:p>
          <a:p>
            <a:r>
              <a:rPr lang="en-GB" sz="1200" b="0" i="1" u="none" strike="noStrike" kern="1200" baseline="0" dirty="0" smtClean="0">
                <a:solidFill>
                  <a:schemeClr val="tx1"/>
                </a:solidFill>
                <a:latin typeface="+mn-lt"/>
                <a:ea typeface="+mn-ea"/>
                <a:cs typeface="+mn-cs"/>
              </a:rPr>
              <a:t>(3) Notification of the death of a service user must include a description of the circumstances of</a:t>
            </a:r>
          </a:p>
          <a:p>
            <a:r>
              <a:rPr lang="en-GB" sz="1200" b="0" i="1" u="none" strike="noStrike" kern="1200" baseline="0" dirty="0" smtClean="0">
                <a:solidFill>
                  <a:schemeClr val="tx1"/>
                </a:solidFill>
                <a:latin typeface="+mn-lt"/>
                <a:ea typeface="+mn-ea"/>
                <a:cs typeface="+mn-cs"/>
              </a:rPr>
              <a:t>the death.</a:t>
            </a:r>
          </a:p>
          <a:p>
            <a:r>
              <a:rPr lang="en-GB" sz="1200" b="0" i="0" u="none" strike="noStrike" kern="1200" baseline="0" dirty="0" smtClean="0">
                <a:solidFill>
                  <a:schemeClr val="tx1"/>
                </a:solidFill>
                <a:latin typeface="+mn-lt"/>
                <a:ea typeface="+mn-ea"/>
                <a:cs typeface="+mn-cs"/>
              </a:rPr>
              <a:t>Regulation 18 relates to the notification of other incidents without delay as follows</a:t>
            </a:r>
          </a:p>
          <a:p>
            <a:r>
              <a:rPr lang="en-GB" sz="1200" b="0" i="1" u="none" strike="noStrike" kern="1200" baseline="0" dirty="0" smtClean="0">
                <a:solidFill>
                  <a:schemeClr val="tx1"/>
                </a:solidFill>
                <a:latin typeface="+mn-lt"/>
                <a:ea typeface="+mn-ea"/>
                <a:cs typeface="+mn-cs"/>
              </a:rPr>
              <a:t>(1) Subject to paragraphs (3) and (4), the registered person must notify the Commission without delay</a:t>
            </a:r>
          </a:p>
          <a:p>
            <a:r>
              <a:rPr lang="en-GB" sz="1200" b="0" i="1" u="none" strike="noStrike" kern="1200" baseline="0" dirty="0" smtClean="0">
                <a:solidFill>
                  <a:schemeClr val="tx1"/>
                </a:solidFill>
                <a:latin typeface="+mn-lt"/>
                <a:ea typeface="+mn-ea"/>
                <a:cs typeface="+mn-cs"/>
              </a:rPr>
              <a:t>of the incidents specified in paragraph (2) which occur whilst services are being provided in the</a:t>
            </a:r>
          </a:p>
          <a:p>
            <a:r>
              <a:rPr lang="en-GB" sz="1200" b="0" i="1" u="none" strike="noStrike" kern="1200" baseline="0" dirty="0" smtClean="0">
                <a:solidFill>
                  <a:schemeClr val="tx1"/>
                </a:solidFill>
                <a:latin typeface="+mn-lt"/>
                <a:ea typeface="+mn-ea"/>
                <a:cs typeface="+mn-cs"/>
              </a:rPr>
              <a:t>carrying on of a regulated activity, or as a consequence of the carrying on of a regulated activity.</a:t>
            </a:r>
          </a:p>
          <a:p>
            <a:r>
              <a:rPr lang="en-GB" sz="1200" b="0" i="1" u="none" strike="noStrike" kern="1200" baseline="0" dirty="0" smtClean="0">
                <a:solidFill>
                  <a:schemeClr val="tx1"/>
                </a:solidFill>
                <a:latin typeface="+mn-lt"/>
                <a:ea typeface="+mn-ea"/>
                <a:cs typeface="+mn-cs"/>
              </a:rPr>
              <a:t>(2) The incidents referred to in paragraph (1) are—</a:t>
            </a:r>
          </a:p>
          <a:p>
            <a:r>
              <a:rPr lang="en-GB" sz="1200" b="0" i="1" u="none" strike="noStrike" kern="1200" baseline="0" dirty="0" smtClean="0">
                <a:solidFill>
                  <a:schemeClr val="tx1"/>
                </a:solidFill>
                <a:latin typeface="+mn-lt"/>
                <a:ea typeface="+mn-ea"/>
                <a:cs typeface="+mn-cs"/>
              </a:rPr>
              <a:t>(a) any injury to a service user which, in the reasonable opinion of a health care</a:t>
            </a:r>
          </a:p>
          <a:p>
            <a:r>
              <a:rPr lang="en-GB" sz="1200" b="0" i="1" u="none" strike="noStrike" kern="1200" baseline="0" dirty="0" smtClean="0">
                <a:solidFill>
                  <a:schemeClr val="tx1"/>
                </a:solidFill>
                <a:latin typeface="+mn-lt"/>
                <a:ea typeface="+mn-ea"/>
                <a:cs typeface="+mn-cs"/>
              </a:rPr>
              <a:t>professional, has resulted in—</a:t>
            </a:r>
          </a:p>
          <a:p>
            <a:r>
              <a:rPr lang="en-GB" sz="1200" b="0" i="1" u="none" strike="noStrike" kern="1200" baseline="0" dirty="0" smtClean="0">
                <a:solidFill>
                  <a:schemeClr val="tx1"/>
                </a:solidFill>
                <a:latin typeface="+mn-lt"/>
                <a:ea typeface="+mn-ea"/>
                <a:cs typeface="+mn-cs"/>
              </a:rPr>
              <a:t>(</a:t>
            </a:r>
            <a:r>
              <a:rPr lang="en-GB" sz="1200" b="0" i="1" u="none" strike="noStrike" kern="1200" baseline="0" dirty="0" err="1" smtClean="0">
                <a:solidFill>
                  <a:schemeClr val="tx1"/>
                </a:solidFill>
                <a:latin typeface="+mn-lt"/>
                <a:ea typeface="+mn-ea"/>
                <a:cs typeface="+mn-cs"/>
              </a:rPr>
              <a:t>i</a:t>
            </a:r>
            <a:r>
              <a:rPr lang="en-GB" sz="1200" b="0" i="1" u="none" strike="noStrike" kern="1200" baseline="0" dirty="0" smtClean="0">
                <a:solidFill>
                  <a:schemeClr val="tx1"/>
                </a:solidFill>
                <a:latin typeface="+mn-lt"/>
                <a:ea typeface="+mn-ea"/>
                <a:cs typeface="+mn-cs"/>
              </a:rPr>
              <a:t>) an impairment of the sensory, motor or intellectual functions of the</a:t>
            </a:r>
          </a:p>
          <a:p>
            <a:r>
              <a:rPr lang="en-GB" sz="1200" b="0" i="1" u="none" strike="noStrike" kern="1200" baseline="0" dirty="0" smtClean="0">
                <a:solidFill>
                  <a:schemeClr val="tx1"/>
                </a:solidFill>
                <a:latin typeface="+mn-lt"/>
                <a:ea typeface="+mn-ea"/>
                <a:cs typeface="+mn-cs"/>
              </a:rPr>
              <a:t>service user which is not likely to be temporary,</a:t>
            </a:r>
          </a:p>
          <a:p>
            <a:r>
              <a:rPr lang="en-GB" sz="1200" b="0" i="1" u="none" strike="noStrike" kern="1200" baseline="0" dirty="0" smtClean="0">
                <a:solidFill>
                  <a:schemeClr val="tx1"/>
                </a:solidFill>
                <a:latin typeface="+mn-lt"/>
                <a:ea typeface="+mn-ea"/>
                <a:cs typeface="+mn-cs"/>
              </a:rPr>
              <a:t>(ii) changes to the structure of a service user’s body,</a:t>
            </a:r>
          </a:p>
          <a:p>
            <a:r>
              <a:rPr lang="en-GB" sz="1200" b="0" i="1" u="none" strike="noStrike" kern="1200" baseline="0" dirty="0" smtClean="0">
                <a:solidFill>
                  <a:schemeClr val="tx1"/>
                </a:solidFill>
                <a:latin typeface="+mn-lt"/>
                <a:ea typeface="+mn-ea"/>
                <a:cs typeface="+mn-cs"/>
              </a:rPr>
              <a:t>(iii) the service user experiencing prolonged pain or prolonged psychological</a:t>
            </a:r>
          </a:p>
          <a:p>
            <a:r>
              <a:rPr lang="en-GB" sz="1200" b="0" i="1" u="none" strike="noStrike" kern="1200" baseline="0" dirty="0" smtClean="0">
                <a:solidFill>
                  <a:schemeClr val="tx1"/>
                </a:solidFill>
                <a:latin typeface="+mn-lt"/>
                <a:ea typeface="+mn-ea"/>
                <a:cs typeface="+mn-cs"/>
              </a:rPr>
              <a:t>harm, or</a:t>
            </a:r>
          </a:p>
          <a:p>
            <a:r>
              <a:rPr lang="en-GB" sz="1200" b="0" i="1" u="none" strike="noStrike" kern="1200" baseline="0" dirty="0" smtClean="0">
                <a:solidFill>
                  <a:schemeClr val="tx1"/>
                </a:solidFill>
                <a:latin typeface="+mn-lt"/>
                <a:ea typeface="+mn-ea"/>
                <a:cs typeface="+mn-cs"/>
              </a:rPr>
              <a:t>(iv) the shortening of the life expectancy of the service user;</a:t>
            </a:r>
          </a:p>
          <a:p>
            <a:r>
              <a:rPr lang="en-GB" sz="1200" b="0" i="1" u="none" strike="noStrike" kern="1200" baseline="0" dirty="0" smtClean="0">
                <a:solidFill>
                  <a:schemeClr val="tx1"/>
                </a:solidFill>
                <a:latin typeface="+mn-lt"/>
                <a:ea typeface="+mn-ea"/>
                <a:cs typeface="+mn-cs"/>
              </a:rPr>
              <a:t>(b) any injury to a service user which, in the reasonable opinion of a health care</a:t>
            </a:r>
          </a:p>
          <a:p>
            <a:r>
              <a:rPr lang="en-GB" sz="1200" b="0" i="1" u="none" strike="noStrike" kern="1200" baseline="0" dirty="0" smtClean="0">
                <a:solidFill>
                  <a:schemeClr val="tx1"/>
                </a:solidFill>
                <a:latin typeface="+mn-lt"/>
                <a:ea typeface="+mn-ea"/>
                <a:cs typeface="+mn-cs"/>
              </a:rPr>
              <a:t>professional, requires treatment by that, or another, health care professional in</a:t>
            </a:r>
          </a:p>
          <a:p>
            <a:r>
              <a:rPr lang="en-GB" sz="1200" b="0" i="1" u="none" strike="noStrike" kern="1200" baseline="0" dirty="0" smtClean="0">
                <a:solidFill>
                  <a:schemeClr val="tx1"/>
                </a:solidFill>
                <a:latin typeface="+mn-lt"/>
                <a:ea typeface="+mn-ea"/>
                <a:cs typeface="+mn-cs"/>
              </a:rPr>
              <a:t>order to prevent—</a:t>
            </a:r>
          </a:p>
          <a:p>
            <a:r>
              <a:rPr lang="en-GB" sz="1200" b="0" i="1" u="none" strike="noStrike" kern="1200" baseline="0" dirty="0" smtClean="0">
                <a:solidFill>
                  <a:schemeClr val="tx1"/>
                </a:solidFill>
                <a:latin typeface="+mn-lt"/>
                <a:ea typeface="+mn-ea"/>
                <a:cs typeface="+mn-cs"/>
              </a:rPr>
              <a:t>(</a:t>
            </a:r>
            <a:r>
              <a:rPr lang="en-GB" sz="1200" b="0" i="1" u="none" strike="noStrike" kern="1200" baseline="0" dirty="0" err="1" smtClean="0">
                <a:solidFill>
                  <a:schemeClr val="tx1"/>
                </a:solidFill>
                <a:latin typeface="+mn-lt"/>
                <a:ea typeface="+mn-ea"/>
                <a:cs typeface="+mn-cs"/>
              </a:rPr>
              <a:t>i</a:t>
            </a:r>
            <a:r>
              <a:rPr lang="en-GB" sz="1200" b="0" i="1" u="none" strike="noStrike" kern="1200" baseline="0" dirty="0" smtClean="0">
                <a:solidFill>
                  <a:schemeClr val="tx1"/>
                </a:solidFill>
                <a:latin typeface="+mn-lt"/>
                <a:ea typeface="+mn-ea"/>
                <a:cs typeface="+mn-cs"/>
              </a:rPr>
              <a:t>) the death of the service user, or</a:t>
            </a:r>
          </a:p>
          <a:p>
            <a:r>
              <a:rPr lang="en-GB" sz="1200" b="0" i="1" u="none" strike="noStrike" kern="1200" baseline="0" dirty="0" smtClean="0">
                <a:solidFill>
                  <a:schemeClr val="tx1"/>
                </a:solidFill>
                <a:latin typeface="+mn-lt"/>
                <a:ea typeface="+mn-ea"/>
                <a:cs typeface="+mn-cs"/>
              </a:rPr>
              <a:t>(ii) an injury to the service user which, if left untreated, would lead to</a:t>
            </a:r>
          </a:p>
          <a:p>
            <a:r>
              <a:rPr lang="en-GB" sz="1200" b="0" i="1" u="none" strike="noStrike" kern="1200" baseline="0" dirty="0" smtClean="0">
                <a:solidFill>
                  <a:schemeClr val="tx1"/>
                </a:solidFill>
                <a:latin typeface="+mn-lt"/>
                <a:ea typeface="+mn-ea"/>
                <a:cs typeface="+mn-cs"/>
              </a:rPr>
              <a:t>one or more of the outcomes mentioned in sub-paragraph (a);</a:t>
            </a:r>
          </a:p>
          <a:p>
            <a:r>
              <a:rPr lang="en-GB" sz="1200" b="0" i="0" u="none" strike="noStrike" kern="1200" baseline="0" dirty="0" smtClean="0">
                <a:solidFill>
                  <a:schemeClr val="tx1"/>
                </a:solidFill>
                <a:latin typeface="+mn-lt"/>
                <a:ea typeface="+mn-ea"/>
                <a:cs typeface="+mn-cs"/>
              </a:rPr>
              <a:t>It is debatable whether the notification should be under Regulation 16 or 18 due to the time of the death but it is clear that it will be under one of these heads and to be reported without delay.</a:t>
            </a:r>
          </a:p>
          <a:p>
            <a:endParaRPr lang="en-GB" sz="1200" b="0" i="0" u="none" strike="noStrike" kern="1200" baseline="0" dirty="0" smtClean="0">
              <a:solidFill>
                <a:schemeClr val="tx1"/>
              </a:solidFill>
              <a:latin typeface="+mn-lt"/>
              <a:ea typeface="+mn-ea"/>
              <a:cs typeface="+mn-cs"/>
            </a:endParaRPr>
          </a:p>
          <a:p>
            <a:r>
              <a:rPr lang="en-GB" sz="1200" b="0" i="0" u="sng" strike="noStrike" kern="1200" baseline="0" dirty="0" smtClean="0">
                <a:solidFill>
                  <a:schemeClr val="tx1"/>
                </a:solidFill>
                <a:latin typeface="+mn-lt"/>
                <a:ea typeface="+mn-ea"/>
                <a:cs typeface="+mn-cs"/>
              </a:rPr>
              <a:t>Performers List </a:t>
            </a:r>
            <a:r>
              <a:rPr lang="en-GB" sz="1200" b="0" i="0" u="sng" strike="noStrike" kern="1200" baseline="0" dirty="0" err="1" smtClean="0">
                <a:solidFill>
                  <a:schemeClr val="tx1"/>
                </a:solidFill>
                <a:latin typeface="+mn-lt"/>
                <a:ea typeface="+mn-ea"/>
                <a:cs typeface="+mn-cs"/>
              </a:rPr>
              <a:t>Regs</a:t>
            </a:r>
            <a:r>
              <a:rPr lang="en-GB" sz="1200" b="0" i="0" u="sng" strike="noStrike" kern="1200" baseline="0" dirty="0" smtClean="0">
                <a:solidFill>
                  <a:schemeClr val="tx1"/>
                </a:solidFill>
                <a:latin typeface="+mn-lt"/>
                <a:ea typeface="+mn-ea"/>
                <a:cs typeface="+mn-cs"/>
              </a:rPr>
              <a:t> – notification LAT:</a:t>
            </a:r>
          </a:p>
          <a:p>
            <a:r>
              <a:rPr lang="en-GB" sz="1200" b="0" i="0" u="none" strike="noStrike" kern="1200" baseline="0" dirty="0" smtClean="0">
                <a:solidFill>
                  <a:schemeClr val="tx1"/>
                </a:solidFill>
                <a:latin typeface="+mn-lt"/>
                <a:ea typeface="+mn-ea"/>
                <a:cs typeface="+mn-cs"/>
              </a:rPr>
              <a:t>paragraph 9(2)(h) of the Performers List Regulations, must notify LAT of NHS England if an “interested person” at an inquest.  </a:t>
            </a:r>
            <a:r>
              <a:rPr lang="en-GB" sz="1200" b="0" i="0" u="none" strike="noStrike" kern="1200" baseline="0" dirty="0" err="1" smtClean="0">
                <a:solidFill>
                  <a:schemeClr val="tx1"/>
                </a:solidFill>
                <a:latin typeface="+mn-lt"/>
                <a:ea typeface="+mn-ea"/>
                <a:cs typeface="+mn-cs"/>
              </a:rPr>
              <a:t>Regs</a:t>
            </a:r>
            <a:r>
              <a:rPr lang="en-GB" sz="1200" b="0" i="0" u="none" strike="noStrike" kern="1200" baseline="0" dirty="0" smtClean="0">
                <a:solidFill>
                  <a:schemeClr val="tx1"/>
                </a:solidFill>
                <a:latin typeface="+mn-lt"/>
                <a:ea typeface="+mn-ea"/>
                <a:cs typeface="+mn-cs"/>
              </a:rPr>
              <a:t> state:</a:t>
            </a:r>
          </a:p>
          <a:p>
            <a:r>
              <a:rPr lang="en-GB" sz="1200" b="0" i="1" u="none" strike="noStrike" kern="1200" baseline="0" dirty="0" smtClean="0">
                <a:solidFill>
                  <a:schemeClr val="tx1"/>
                </a:solidFill>
                <a:latin typeface="+mn-lt"/>
                <a:ea typeface="+mn-ea"/>
                <a:cs typeface="+mn-cs"/>
              </a:rPr>
              <a:t>“…is involved in any inquest as a person who has been found by a coroner to have</a:t>
            </a:r>
          </a:p>
          <a:p>
            <a:r>
              <a:rPr lang="en-GB" sz="1200" b="0" i="1" u="none" strike="noStrike" kern="1200" baseline="0" dirty="0" smtClean="0">
                <a:solidFill>
                  <a:schemeClr val="tx1"/>
                </a:solidFill>
                <a:latin typeface="+mn-lt"/>
                <a:ea typeface="+mn-ea"/>
                <a:cs typeface="+mn-cs"/>
              </a:rPr>
              <a:t>caused, or contributed to, the death of the deceased or otherwise had their conduct brought</a:t>
            </a:r>
          </a:p>
          <a:p>
            <a:r>
              <a:rPr lang="en-GB" sz="1200" b="0" i="1" u="none" strike="noStrike" kern="1200" baseline="0" dirty="0" smtClean="0">
                <a:solidFill>
                  <a:schemeClr val="tx1"/>
                </a:solidFill>
                <a:latin typeface="+mn-lt"/>
                <a:ea typeface="+mn-ea"/>
                <a:cs typeface="+mn-cs"/>
              </a:rPr>
              <a:t>into question at an inquest”</a:t>
            </a:r>
            <a:endParaRPr lang="en-GB" dirty="0"/>
          </a:p>
        </p:txBody>
      </p:sp>
      <p:sp>
        <p:nvSpPr>
          <p:cNvPr id="4" name="Slide Number Placeholder 3"/>
          <p:cNvSpPr>
            <a:spLocks noGrp="1"/>
          </p:cNvSpPr>
          <p:nvPr>
            <p:ph type="sldNum" sz="quarter" idx="10"/>
          </p:nvPr>
        </p:nvSpPr>
        <p:spPr/>
        <p:txBody>
          <a:bodyPr/>
          <a:lstStyle/>
          <a:p>
            <a:fld id="{BA557AE1-2410-4FCD-A631-CE8A1B0C3784}" type="slidenum">
              <a:rPr lang="en-GB" smtClean="0"/>
              <a:t>11</a:t>
            </a:fld>
            <a:endParaRPr lang="en-GB" dirty="0"/>
          </a:p>
        </p:txBody>
      </p:sp>
    </p:spTree>
    <p:extLst>
      <p:ext uri="{BB962C8B-B14F-4D97-AF65-F5344CB8AC3E}">
        <p14:creationId xmlns:p14="http://schemas.microsoft.com/office/powerpoint/2010/main" val="1426939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Service user or relevant person (i.e. acting lawfully obo patient e.g.</a:t>
            </a:r>
            <a:r>
              <a:rPr lang="en-GB" baseline="0" dirty="0" smtClean="0"/>
              <a:t> if died, under 16 or lost capacity)</a:t>
            </a:r>
          </a:p>
          <a:p>
            <a:endParaRPr lang="en-GB" dirty="0" smtClean="0"/>
          </a:p>
          <a:p>
            <a:r>
              <a:rPr lang="en-GB" dirty="0" smtClean="0"/>
              <a:t>The Health</a:t>
            </a:r>
            <a:r>
              <a:rPr lang="en-GB" baseline="0" dirty="0" smtClean="0"/>
              <a:t> and Social Care Act 2008 (Regulated Activities) (Amendment) Regulations 2015 – </a:t>
            </a:r>
            <a:r>
              <a:rPr lang="en-GB" baseline="0" dirty="0" err="1" smtClean="0"/>
              <a:t>para</a:t>
            </a:r>
            <a:r>
              <a:rPr lang="en-GB" baseline="0" dirty="0" smtClean="0"/>
              <a:t> 10(5)</a:t>
            </a:r>
          </a:p>
          <a:p>
            <a:r>
              <a:rPr lang="en-GB" dirty="0" smtClean="0"/>
              <a:t>http://www.legislation.gov.uk/uksi/2015/64/pdfs/uksi_20150064_en.pdf </a:t>
            </a:r>
            <a:endParaRPr lang="en-GB" dirty="0"/>
          </a:p>
        </p:txBody>
      </p:sp>
      <p:sp>
        <p:nvSpPr>
          <p:cNvPr id="4" name="Slide Number Placeholder 3"/>
          <p:cNvSpPr>
            <a:spLocks noGrp="1"/>
          </p:cNvSpPr>
          <p:nvPr>
            <p:ph type="sldNum" sz="quarter" idx="10"/>
          </p:nvPr>
        </p:nvSpPr>
        <p:spPr/>
        <p:txBody>
          <a:bodyPr/>
          <a:lstStyle/>
          <a:p>
            <a:fld id="{BA557AE1-2410-4FCD-A631-CE8A1B0C3784}" type="slidenum">
              <a:rPr lang="en-GB" smtClean="0"/>
              <a:t>12</a:t>
            </a:fld>
            <a:endParaRPr lang="en-GB" dirty="0"/>
          </a:p>
        </p:txBody>
      </p:sp>
    </p:spTree>
    <p:extLst>
      <p:ext uri="{BB962C8B-B14F-4D97-AF65-F5344CB8AC3E}">
        <p14:creationId xmlns:p14="http://schemas.microsoft.com/office/powerpoint/2010/main" val="1232292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Service user or relevant person (i.e. acting lawfully obo patient e.g.</a:t>
            </a:r>
            <a:r>
              <a:rPr lang="en-GB" baseline="0" dirty="0" smtClean="0"/>
              <a:t> if died, under 16 or lost capacity)</a:t>
            </a:r>
          </a:p>
          <a:p>
            <a:endParaRPr lang="en-GB" baseline="0" dirty="0" smtClean="0"/>
          </a:p>
          <a:p>
            <a:r>
              <a:rPr lang="en-GB" dirty="0" smtClean="0"/>
              <a:t>The Health</a:t>
            </a:r>
            <a:r>
              <a:rPr lang="en-GB" baseline="0" dirty="0" smtClean="0"/>
              <a:t> and Social Care Act 2008 (Regulated Activities) (Amendment) Regulations 2015 – </a:t>
            </a:r>
            <a:r>
              <a:rPr lang="en-GB" baseline="0" dirty="0" err="1" smtClean="0"/>
              <a:t>para</a:t>
            </a:r>
            <a:r>
              <a:rPr lang="en-GB" baseline="0" dirty="0" smtClean="0"/>
              <a:t> 10(5)</a:t>
            </a:r>
          </a:p>
          <a:p>
            <a:r>
              <a:rPr lang="en-GB" dirty="0" smtClean="0"/>
              <a:t>http://www.legislation.gov.uk/uksi/2015/64/pdfs/uksi_20150064_en.pdf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BA557AE1-2410-4FCD-A631-CE8A1B0C3784}" type="slidenum">
              <a:rPr lang="en-GB" smtClean="0"/>
              <a:t>13</a:t>
            </a:fld>
            <a:endParaRPr lang="en-GB" dirty="0"/>
          </a:p>
        </p:txBody>
      </p:sp>
    </p:spTree>
    <p:extLst>
      <p:ext uri="{BB962C8B-B14F-4D97-AF65-F5344CB8AC3E}">
        <p14:creationId xmlns:p14="http://schemas.microsoft.com/office/powerpoint/2010/main" val="3907881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Service user or relevant person (i.e. acting lawfully obo patient e.g.</a:t>
            </a:r>
            <a:r>
              <a:rPr lang="en-GB" baseline="0" dirty="0" smtClean="0"/>
              <a:t> if died, under 16 or lost capacity)</a:t>
            </a:r>
          </a:p>
          <a:p>
            <a:endParaRPr lang="en-GB" dirty="0" smtClean="0"/>
          </a:p>
          <a:p>
            <a:r>
              <a:rPr lang="en-GB" dirty="0" smtClean="0"/>
              <a:t>The Health</a:t>
            </a:r>
            <a:r>
              <a:rPr lang="en-GB" baseline="0" dirty="0" smtClean="0"/>
              <a:t> and Social Care Act 2008 (Regulated Activities) (Amendment) Regulations 2015 – </a:t>
            </a:r>
            <a:r>
              <a:rPr lang="en-GB" baseline="0" dirty="0" err="1" smtClean="0"/>
              <a:t>para</a:t>
            </a:r>
            <a:r>
              <a:rPr lang="en-GB" baseline="0" dirty="0" smtClean="0"/>
              <a:t> 10(5)</a:t>
            </a:r>
          </a:p>
          <a:p>
            <a:r>
              <a:rPr lang="en-GB" dirty="0" smtClean="0"/>
              <a:t>http://www.legislation.gov.uk/uksi/2015/64/pdfs/uksi_20150064_en.pdf </a:t>
            </a:r>
          </a:p>
          <a:p>
            <a:endParaRPr lang="en-GB" dirty="0"/>
          </a:p>
        </p:txBody>
      </p:sp>
      <p:sp>
        <p:nvSpPr>
          <p:cNvPr id="4" name="Slide Number Placeholder 3"/>
          <p:cNvSpPr>
            <a:spLocks noGrp="1"/>
          </p:cNvSpPr>
          <p:nvPr>
            <p:ph type="sldNum" sz="quarter" idx="10"/>
          </p:nvPr>
        </p:nvSpPr>
        <p:spPr/>
        <p:txBody>
          <a:bodyPr/>
          <a:lstStyle/>
          <a:p>
            <a:fld id="{BA557AE1-2410-4FCD-A631-CE8A1B0C3784}" type="slidenum">
              <a:rPr lang="en-GB" smtClean="0"/>
              <a:t>14</a:t>
            </a:fld>
            <a:endParaRPr lang="en-GB" dirty="0"/>
          </a:p>
        </p:txBody>
      </p:sp>
    </p:spTree>
    <p:extLst>
      <p:ext uri="{BB962C8B-B14F-4D97-AF65-F5344CB8AC3E}">
        <p14:creationId xmlns:p14="http://schemas.microsoft.com/office/powerpoint/2010/main" val="1035465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A557AE1-2410-4FCD-A631-CE8A1B0C3784}" type="slidenum">
              <a:rPr lang="en-GB" smtClean="0"/>
              <a:t>15</a:t>
            </a:fld>
            <a:endParaRPr lang="en-GB" dirty="0"/>
          </a:p>
        </p:txBody>
      </p:sp>
    </p:spTree>
    <p:extLst>
      <p:ext uri="{BB962C8B-B14F-4D97-AF65-F5344CB8AC3E}">
        <p14:creationId xmlns:p14="http://schemas.microsoft.com/office/powerpoint/2010/main" val="3284870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Probably</a:t>
            </a:r>
            <a:r>
              <a:rPr lang="en-GB" baseline="0" dirty="0" smtClean="0"/>
              <a:t> not as no harm, and no potential for harm</a:t>
            </a:r>
          </a:p>
          <a:p>
            <a:r>
              <a:rPr lang="en-GB" baseline="0" dirty="0" smtClean="0"/>
              <a:t>Ensure carefully documented and that Trust in agreement</a:t>
            </a:r>
          </a:p>
          <a:p>
            <a:r>
              <a:rPr lang="en-GB" baseline="0" dirty="0" smtClean="0"/>
              <a:t>Was in context of disciplinary / grievances processes against Trust</a:t>
            </a:r>
          </a:p>
        </p:txBody>
      </p:sp>
      <p:sp>
        <p:nvSpPr>
          <p:cNvPr id="4" name="Slide Number Placeholder 3"/>
          <p:cNvSpPr>
            <a:spLocks noGrp="1"/>
          </p:cNvSpPr>
          <p:nvPr>
            <p:ph type="sldNum" sz="quarter" idx="10"/>
          </p:nvPr>
        </p:nvSpPr>
        <p:spPr/>
        <p:txBody>
          <a:bodyPr/>
          <a:lstStyle/>
          <a:p>
            <a:fld id="{BA557AE1-2410-4FCD-A631-CE8A1B0C3784}" type="slidenum">
              <a:rPr lang="en-GB" smtClean="0"/>
              <a:t>16</a:t>
            </a:fld>
            <a:endParaRPr lang="en-GB" dirty="0"/>
          </a:p>
        </p:txBody>
      </p:sp>
    </p:spTree>
    <p:extLst>
      <p:ext uri="{BB962C8B-B14F-4D97-AF65-F5344CB8AC3E}">
        <p14:creationId xmlns:p14="http://schemas.microsoft.com/office/powerpoint/2010/main" val="1426939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A557AE1-2410-4FCD-A631-CE8A1B0C3784}" type="slidenum">
              <a:rPr lang="en-GB" smtClean="0"/>
              <a:t>17</a:t>
            </a:fld>
            <a:endParaRPr lang="en-GB" dirty="0"/>
          </a:p>
        </p:txBody>
      </p:sp>
    </p:spTree>
    <p:extLst>
      <p:ext uri="{BB962C8B-B14F-4D97-AF65-F5344CB8AC3E}">
        <p14:creationId xmlns:p14="http://schemas.microsoft.com/office/powerpoint/2010/main" val="1767612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You have been considering the recent case of a paediatrician who was convicted of manslaughter.  You are concerned about the Duty of Candour, whereby you must notify your patients/their parents if the patient has suffered harm.  You are concerned that such a duty is in contrast with the legal concept of the right not to self-incriminate.  You would like advice on these two conflicting ideas.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See</a:t>
            </a:r>
            <a:r>
              <a:rPr lang="en-GB" sz="1200" kern="1200" baseline="0" dirty="0" smtClean="0">
                <a:solidFill>
                  <a:schemeClr val="tx1"/>
                </a:solidFill>
                <a:effectLst/>
                <a:latin typeface="+mn-lt"/>
                <a:ea typeface="+mn-ea"/>
                <a:cs typeface="+mn-cs"/>
              </a:rPr>
              <a:t> GMC guidance:  “Openness and Honesty When Things Go Wrong:  the professional duty of candour” http://www.gmc-uk.org/guidance/ethical_guidance/27233.asp </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It</a:t>
            </a:r>
            <a:r>
              <a:rPr lang="en-GB" sz="1200" kern="1200" baseline="0" dirty="0" smtClean="0">
                <a:solidFill>
                  <a:schemeClr val="tx1"/>
                </a:solidFill>
                <a:effectLst/>
                <a:latin typeface="+mn-lt"/>
                <a:ea typeface="+mn-ea"/>
                <a:cs typeface="+mn-cs"/>
              </a:rPr>
              <a:t> is </a:t>
            </a:r>
            <a:r>
              <a:rPr lang="en-GB" sz="1200" kern="1200" dirty="0" smtClean="0">
                <a:solidFill>
                  <a:schemeClr val="tx1"/>
                </a:solidFill>
                <a:effectLst/>
                <a:latin typeface="+mn-lt"/>
                <a:ea typeface="+mn-ea"/>
                <a:cs typeface="+mn-cs"/>
              </a:rPr>
              <a:t>recommended that you read the guidance in its entirety however, as you can see from the excerpts, the guidance is unequivocal, you </a:t>
            </a:r>
            <a:r>
              <a:rPr lang="en-GB" sz="1200" u="sng" kern="1200" dirty="0" smtClean="0">
                <a:solidFill>
                  <a:schemeClr val="tx1"/>
                </a:solidFill>
                <a:effectLst/>
                <a:latin typeface="+mn-lt"/>
                <a:ea typeface="+mn-ea"/>
                <a:cs typeface="+mn-cs"/>
              </a:rPr>
              <a:t>must</a:t>
            </a:r>
            <a:r>
              <a:rPr lang="en-GB" sz="1200" kern="1200" dirty="0" smtClean="0">
                <a:solidFill>
                  <a:schemeClr val="tx1"/>
                </a:solidFill>
                <a:effectLst/>
                <a:latin typeface="+mn-lt"/>
                <a:ea typeface="+mn-ea"/>
                <a:cs typeface="+mn-cs"/>
              </a:rPr>
              <a:t> be open and honest and you </a:t>
            </a:r>
            <a:r>
              <a:rPr lang="en-GB" sz="1200" u="sng" kern="1200" dirty="0" smtClean="0">
                <a:solidFill>
                  <a:schemeClr val="tx1"/>
                </a:solidFill>
                <a:effectLst/>
                <a:latin typeface="+mn-lt"/>
                <a:ea typeface="+mn-ea"/>
                <a:cs typeface="+mn-cs"/>
              </a:rPr>
              <a:t>must</a:t>
            </a:r>
            <a:r>
              <a:rPr lang="en-GB" sz="1200" kern="1200" dirty="0" smtClean="0">
                <a:solidFill>
                  <a:schemeClr val="tx1"/>
                </a:solidFill>
                <a:effectLst/>
                <a:latin typeface="+mn-lt"/>
                <a:ea typeface="+mn-ea"/>
                <a:cs typeface="+mn-cs"/>
              </a:rPr>
              <a:t> cooperate with any investigation into a serious incident.</a:t>
            </a:r>
          </a:p>
          <a:p>
            <a:r>
              <a:rPr lang="en-GB" sz="1200" kern="1200" dirty="0" smtClean="0">
                <a:solidFill>
                  <a:schemeClr val="tx1"/>
                </a:solidFill>
                <a:effectLst/>
                <a:latin typeface="+mn-lt"/>
                <a:ea typeface="+mn-ea"/>
                <a:cs typeface="+mn-cs"/>
              </a:rPr>
              <a:t>It</a:t>
            </a:r>
            <a:r>
              <a:rPr lang="en-GB" sz="1200" kern="1200" baseline="0" dirty="0" smtClean="0">
                <a:solidFill>
                  <a:schemeClr val="tx1"/>
                </a:solidFill>
                <a:effectLst/>
                <a:latin typeface="+mn-lt"/>
                <a:ea typeface="+mn-ea"/>
                <a:cs typeface="+mn-cs"/>
              </a:rPr>
              <a:t> is </a:t>
            </a:r>
            <a:r>
              <a:rPr lang="en-GB" sz="1200" kern="1200" dirty="0" smtClean="0">
                <a:solidFill>
                  <a:schemeClr val="tx1"/>
                </a:solidFill>
                <a:effectLst/>
                <a:latin typeface="+mn-lt"/>
                <a:ea typeface="+mn-ea"/>
                <a:cs typeface="+mn-cs"/>
              </a:rPr>
              <a:t>understood that most clinicians welcome a culture of openness and honesty but some are understandably concerned about having a legal duty imposed on them.  However, as the GMC states in paragraph 14 of the above guidance:</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Apologising to a patient does not mean that you are admitting legal liability for what has happened. This is set out in legislation in parts of the UK and the NHS Litigation Authority also advises that saying sorry is the right thing to do. In addition, a fitness to practise panel may view an apology as evidence of insight.</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You cannot avoid your duty of candour where you have concerns about a particular case; however in such a scenario it would be advisable to contact MPS for advice as a matter of urgency.</a:t>
            </a:r>
          </a:p>
          <a:p>
            <a:endParaRPr lang="en-GB" dirty="0"/>
          </a:p>
        </p:txBody>
      </p:sp>
      <p:sp>
        <p:nvSpPr>
          <p:cNvPr id="4" name="Slide Number Placeholder 3"/>
          <p:cNvSpPr>
            <a:spLocks noGrp="1"/>
          </p:cNvSpPr>
          <p:nvPr>
            <p:ph type="sldNum" sz="quarter" idx="10"/>
          </p:nvPr>
        </p:nvSpPr>
        <p:spPr/>
        <p:txBody>
          <a:bodyPr/>
          <a:lstStyle/>
          <a:p>
            <a:fld id="{BA557AE1-2410-4FCD-A631-CE8A1B0C3784}" type="slidenum">
              <a:rPr lang="en-GB" smtClean="0"/>
              <a:t>18</a:t>
            </a:fld>
            <a:endParaRPr lang="en-GB" dirty="0"/>
          </a:p>
        </p:txBody>
      </p:sp>
    </p:spTree>
    <p:extLst>
      <p:ext uri="{BB962C8B-B14F-4D97-AF65-F5344CB8AC3E}">
        <p14:creationId xmlns:p14="http://schemas.microsoft.com/office/powerpoint/2010/main" val="1426939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A557AE1-2410-4FCD-A631-CE8A1B0C3784}" type="slidenum">
              <a:rPr lang="en-GB" smtClean="0"/>
              <a:t>19</a:t>
            </a:fld>
            <a:endParaRPr lang="en-GB" dirty="0"/>
          </a:p>
        </p:txBody>
      </p:sp>
    </p:spTree>
    <p:extLst>
      <p:ext uri="{BB962C8B-B14F-4D97-AF65-F5344CB8AC3E}">
        <p14:creationId xmlns:p14="http://schemas.microsoft.com/office/powerpoint/2010/main" val="599008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A557AE1-2410-4FCD-A631-CE8A1B0C3784}" type="slidenum">
              <a:rPr lang="en-GB" smtClean="0"/>
              <a:t>2</a:t>
            </a:fld>
            <a:endParaRPr lang="en-GB" dirty="0"/>
          </a:p>
        </p:txBody>
      </p:sp>
    </p:spTree>
    <p:extLst>
      <p:ext uri="{BB962C8B-B14F-4D97-AF65-F5344CB8AC3E}">
        <p14:creationId xmlns:p14="http://schemas.microsoft.com/office/powerpoint/2010/main" val="918101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i="1" dirty="0" smtClean="0"/>
              <a:t>PHSO says:</a:t>
            </a:r>
            <a:r>
              <a:rPr lang="en-GB" i="1" baseline="0" dirty="0" smtClean="0"/>
              <a:t> “</a:t>
            </a:r>
            <a:r>
              <a:rPr lang="en-GB" i="1" dirty="0" smtClean="0"/>
              <a:t>The thing about really good apologies is that they are quite disarming and if you do receive a really fulsome apology and an acknowledgement of how badly you have been treated it is a huge relief .  It somehow dissipates a lot of that seething, bubbling annoyance and anxiety at the back of your mind.” </a:t>
            </a:r>
          </a:p>
          <a:p>
            <a:endParaRPr lang="en-GB" dirty="0"/>
          </a:p>
        </p:txBody>
      </p:sp>
      <p:sp>
        <p:nvSpPr>
          <p:cNvPr id="4" name="Slide Number Placeholder 3"/>
          <p:cNvSpPr>
            <a:spLocks noGrp="1"/>
          </p:cNvSpPr>
          <p:nvPr>
            <p:ph type="sldNum" sz="quarter" idx="10"/>
          </p:nvPr>
        </p:nvSpPr>
        <p:spPr/>
        <p:txBody>
          <a:bodyPr/>
          <a:lstStyle/>
          <a:p>
            <a:fld id="{BA557AE1-2410-4FCD-A631-CE8A1B0C3784}" type="slidenum">
              <a:rPr lang="en-GB" smtClean="0"/>
              <a:t>20</a:t>
            </a:fld>
            <a:endParaRPr lang="en-GB" dirty="0"/>
          </a:p>
        </p:txBody>
      </p:sp>
    </p:spTree>
    <p:extLst>
      <p:ext uri="{BB962C8B-B14F-4D97-AF65-F5344CB8AC3E}">
        <p14:creationId xmlns:p14="http://schemas.microsoft.com/office/powerpoint/2010/main" val="3516499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Ultimately should be</a:t>
            </a:r>
            <a:r>
              <a:rPr lang="en-GB" baseline="0" dirty="0" smtClean="0"/>
              <a:t> considered on a case-by-case basis</a:t>
            </a:r>
          </a:p>
          <a:p>
            <a:r>
              <a:rPr lang="en-GB" baseline="0" dirty="0" smtClean="0"/>
              <a:t>Down to the Trust to have protocols / process in place so can consider steps needing to be taken</a:t>
            </a:r>
          </a:p>
          <a:p>
            <a:r>
              <a:rPr lang="en-GB" baseline="0" dirty="0" smtClean="0"/>
              <a:t>Could be that </a:t>
            </a:r>
            <a:r>
              <a:rPr lang="en-GB" baseline="0" dirty="0" err="1" smtClean="0"/>
              <a:t>DoC</a:t>
            </a:r>
            <a:r>
              <a:rPr lang="en-GB" baseline="0" dirty="0" smtClean="0"/>
              <a:t> – legal and professional - engaged at the review (some months after the death) if family were unaware</a:t>
            </a:r>
            <a:endParaRPr lang="en-GB" dirty="0"/>
          </a:p>
        </p:txBody>
      </p:sp>
      <p:sp>
        <p:nvSpPr>
          <p:cNvPr id="4" name="Slide Number Placeholder 3"/>
          <p:cNvSpPr>
            <a:spLocks noGrp="1"/>
          </p:cNvSpPr>
          <p:nvPr>
            <p:ph type="sldNum" sz="quarter" idx="10"/>
          </p:nvPr>
        </p:nvSpPr>
        <p:spPr/>
        <p:txBody>
          <a:bodyPr/>
          <a:lstStyle/>
          <a:p>
            <a:fld id="{BA557AE1-2410-4FCD-A631-CE8A1B0C3784}" type="slidenum">
              <a:rPr lang="en-GB" smtClean="0"/>
              <a:t>21</a:t>
            </a:fld>
            <a:endParaRPr lang="en-GB" dirty="0"/>
          </a:p>
        </p:txBody>
      </p:sp>
    </p:spTree>
    <p:extLst>
      <p:ext uri="{BB962C8B-B14F-4D97-AF65-F5344CB8AC3E}">
        <p14:creationId xmlns:p14="http://schemas.microsoft.com/office/powerpoint/2010/main" val="1426939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A557AE1-2410-4FCD-A631-CE8A1B0C3784}" type="slidenum">
              <a:rPr lang="en-GB" smtClean="0"/>
              <a:t>22</a:t>
            </a:fld>
            <a:endParaRPr lang="en-GB" dirty="0"/>
          </a:p>
        </p:txBody>
      </p:sp>
    </p:spTree>
    <p:extLst>
      <p:ext uri="{BB962C8B-B14F-4D97-AF65-F5344CB8AC3E}">
        <p14:creationId xmlns:p14="http://schemas.microsoft.com/office/powerpoint/2010/main" val="1692937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A557AE1-2410-4FCD-A631-CE8A1B0C3784}" type="slidenum">
              <a:rPr lang="en-GB" smtClean="0"/>
              <a:t>23</a:t>
            </a:fld>
            <a:endParaRPr lang="en-GB" dirty="0"/>
          </a:p>
        </p:txBody>
      </p:sp>
    </p:spTree>
    <p:extLst>
      <p:ext uri="{BB962C8B-B14F-4D97-AF65-F5344CB8AC3E}">
        <p14:creationId xmlns:p14="http://schemas.microsoft.com/office/powerpoint/2010/main" val="1734059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A557AE1-2410-4FCD-A631-CE8A1B0C3784}" type="slidenum">
              <a:rPr lang="en-GB" smtClean="0"/>
              <a:t>24</a:t>
            </a:fld>
            <a:endParaRPr lang="en-GB" dirty="0"/>
          </a:p>
        </p:txBody>
      </p:sp>
    </p:spTree>
    <p:extLst>
      <p:ext uri="{BB962C8B-B14F-4D97-AF65-F5344CB8AC3E}">
        <p14:creationId xmlns:p14="http://schemas.microsoft.com/office/powerpoint/2010/main" val="2397751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Oral Notification:</a:t>
            </a:r>
          </a:p>
          <a:p>
            <a:r>
              <a:rPr lang="en-GB" dirty="0" smtClean="0"/>
              <a:t>It is an account, true to the best of the Body’s knowledge, of all the facts the Body knows about the incident at that date.</a:t>
            </a:r>
          </a:p>
          <a:p>
            <a:r>
              <a:rPr lang="en-GB" dirty="0" smtClean="0"/>
              <a:t>The factual account is a step by step account of all relevant facts known about the incident at the time must be given, in person, by one or more appropriate representatives of the provider. This should include as much or as little information as the relevant person wants to hear, be jargon free and explain any complicated terms.</a:t>
            </a:r>
          </a:p>
          <a:p>
            <a:r>
              <a:rPr lang="en-GB" dirty="0" smtClean="0"/>
              <a:t> The factual account must be given in a manner that the relevant person can understand. For example, the provider should consider whether interpreters, advocates, communication aids etc. should be used, while being conscious of any potential breaches of confidentiality in doing so.’</a:t>
            </a:r>
          </a:p>
          <a:p>
            <a:endParaRPr lang="en-GB" dirty="0" smtClean="0"/>
          </a:p>
          <a:p>
            <a:r>
              <a:rPr lang="en-GB" u="sng" dirty="0" smtClean="0"/>
              <a:t>Written Notification:</a:t>
            </a:r>
          </a:p>
          <a:p>
            <a:r>
              <a:rPr lang="en-GB" dirty="0" smtClean="0"/>
              <a:t>It must contain all the same information (including the apology) and the results of any further enquiries made. </a:t>
            </a:r>
          </a:p>
          <a:p>
            <a:r>
              <a:rPr lang="en-GB" dirty="0" smtClean="0"/>
              <a:t>CQC guidance implies the written follow-up will be issued very quickly: </a:t>
            </a:r>
          </a:p>
          <a:p>
            <a:r>
              <a:rPr lang="en-GB" dirty="0" smtClean="0"/>
              <a:t>	‘</a:t>
            </a:r>
            <a:r>
              <a:rPr lang="en-GB" i="1" dirty="0" smtClean="0"/>
              <a:t>The provider must ensure that written notification is given to the relevant person following the notification that was given in person, even though enquiries may not yet be complete</a:t>
            </a:r>
            <a:r>
              <a:rPr lang="en-GB" dirty="0" smtClean="0"/>
              <a:t>.’ </a:t>
            </a:r>
          </a:p>
          <a:p>
            <a:r>
              <a:rPr lang="en-GB" dirty="0" smtClean="0"/>
              <a:t>Continuing duty to inform relevant persons, in writing, of further enquiries and investigations, should they wish to receive this information.</a:t>
            </a:r>
          </a:p>
          <a:p>
            <a:r>
              <a:rPr lang="en-GB" dirty="0" smtClean="0"/>
              <a:t>The Body must keep a copy of all correspondence with the relevant person.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BA557AE1-2410-4FCD-A631-CE8A1B0C3784}" type="slidenum">
              <a:rPr lang="en-GB" smtClean="0"/>
              <a:t>25</a:t>
            </a:fld>
            <a:endParaRPr lang="en-GB" dirty="0"/>
          </a:p>
        </p:txBody>
      </p:sp>
    </p:spTree>
    <p:extLst>
      <p:ext uri="{BB962C8B-B14F-4D97-AF65-F5344CB8AC3E}">
        <p14:creationId xmlns:p14="http://schemas.microsoft.com/office/powerpoint/2010/main" val="637462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Further information on CQC enforcement policy available here: http://w)ww.cqc.org.uk/sites/default/files/20150209_enforcement_policy_v1-1.pdf </a:t>
            </a:r>
          </a:p>
          <a:p>
            <a:r>
              <a:rPr lang="en-GB" dirty="0" smtClean="0"/>
              <a:t>(last</a:t>
            </a:r>
            <a:r>
              <a:rPr lang="en-GB" baseline="0" dirty="0" smtClean="0"/>
              <a:t> accessed Sept 2016</a:t>
            </a:r>
            <a:endParaRPr lang="en-GB" dirty="0"/>
          </a:p>
        </p:txBody>
      </p:sp>
      <p:sp>
        <p:nvSpPr>
          <p:cNvPr id="4" name="Slide Number Placeholder 3"/>
          <p:cNvSpPr>
            <a:spLocks noGrp="1"/>
          </p:cNvSpPr>
          <p:nvPr>
            <p:ph type="sldNum" sz="quarter" idx="10"/>
          </p:nvPr>
        </p:nvSpPr>
        <p:spPr/>
        <p:txBody>
          <a:bodyPr/>
          <a:lstStyle/>
          <a:p>
            <a:fld id="{BA557AE1-2410-4FCD-A631-CE8A1B0C3784}" type="slidenum">
              <a:rPr lang="en-GB" smtClean="0"/>
              <a:t>26</a:t>
            </a:fld>
            <a:endParaRPr lang="en-GB" dirty="0"/>
          </a:p>
        </p:txBody>
      </p:sp>
    </p:spTree>
    <p:extLst>
      <p:ext uri="{BB962C8B-B14F-4D97-AF65-F5344CB8AC3E}">
        <p14:creationId xmlns:p14="http://schemas.microsoft.com/office/powerpoint/2010/main" val="2072104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A557AE1-2410-4FCD-A631-CE8A1B0C3784}" type="slidenum">
              <a:rPr lang="en-GB" smtClean="0"/>
              <a:t>27</a:t>
            </a:fld>
            <a:endParaRPr lang="en-GB" dirty="0"/>
          </a:p>
        </p:txBody>
      </p:sp>
    </p:spTree>
    <p:extLst>
      <p:ext uri="{BB962C8B-B14F-4D97-AF65-F5344CB8AC3E}">
        <p14:creationId xmlns:p14="http://schemas.microsoft.com/office/powerpoint/2010/main" val="238299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A557AE1-2410-4FCD-A631-CE8A1B0C3784}" type="slidenum">
              <a:rPr lang="en-GB" smtClean="0"/>
              <a:t>28</a:t>
            </a:fld>
            <a:endParaRPr lang="en-GB" dirty="0"/>
          </a:p>
        </p:txBody>
      </p:sp>
    </p:spTree>
    <p:extLst>
      <p:ext uri="{BB962C8B-B14F-4D97-AF65-F5344CB8AC3E}">
        <p14:creationId xmlns:p14="http://schemas.microsoft.com/office/powerpoint/2010/main" val="1674138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x</a:t>
            </a:r>
            <a:endParaRPr lang="en-GB" dirty="0"/>
          </a:p>
        </p:txBody>
      </p:sp>
      <p:sp>
        <p:nvSpPr>
          <p:cNvPr id="4" name="Slide Number Placeholder 3"/>
          <p:cNvSpPr>
            <a:spLocks noGrp="1"/>
          </p:cNvSpPr>
          <p:nvPr>
            <p:ph type="sldNum" sz="quarter" idx="10"/>
          </p:nvPr>
        </p:nvSpPr>
        <p:spPr/>
        <p:txBody>
          <a:bodyPr/>
          <a:lstStyle/>
          <a:p>
            <a:fld id="{BA557AE1-2410-4FCD-A631-CE8A1B0C3784}" type="slidenum">
              <a:rPr lang="en-GB" smtClean="0"/>
              <a:t>29</a:t>
            </a:fld>
            <a:endParaRPr lang="en-GB" dirty="0"/>
          </a:p>
        </p:txBody>
      </p:sp>
    </p:spTree>
    <p:extLst>
      <p:ext uri="{BB962C8B-B14F-4D97-AF65-F5344CB8AC3E}">
        <p14:creationId xmlns:p14="http://schemas.microsoft.com/office/powerpoint/2010/main" val="746648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A557AE1-2410-4FCD-A631-CE8A1B0C3784}" type="slidenum">
              <a:rPr lang="en-GB" smtClean="0"/>
              <a:t>3</a:t>
            </a:fld>
            <a:endParaRPr lang="en-GB" dirty="0"/>
          </a:p>
        </p:txBody>
      </p:sp>
    </p:spTree>
    <p:extLst>
      <p:ext uri="{BB962C8B-B14F-4D97-AF65-F5344CB8AC3E}">
        <p14:creationId xmlns:p14="http://schemas.microsoft.com/office/powerpoint/2010/main" val="2540951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A557AE1-2410-4FCD-A631-CE8A1B0C3784}" type="slidenum">
              <a:rPr lang="en-GB" smtClean="0"/>
              <a:t>30</a:t>
            </a:fld>
            <a:endParaRPr lang="en-GB" dirty="0"/>
          </a:p>
        </p:txBody>
      </p:sp>
    </p:spTree>
    <p:extLst>
      <p:ext uri="{BB962C8B-B14F-4D97-AF65-F5344CB8AC3E}">
        <p14:creationId xmlns:p14="http://schemas.microsoft.com/office/powerpoint/2010/main" val="80733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A557AE1-2410-4FCD-A631-CE8A1B0C3784}" type="slidenum">
              <a:rPr lang="en-GB" smtClean="0"/>
              <a:t>4</a:t>
            </a:fld>
            <a:endParaRPr lang="en-GB" dirty="0"/>
          </a:p>
        </p:txBody>
      </p:sp>
    </p:spTree>
    <p:extLst>
      <p:ext uri="{BB962C8B-B14F-4D97-AF65-F5344CB8AC3E}">
        <p14:creationId xmlns:p14="http://schemas.microsoft.com/office/powerpoint/2010/main" val="3336847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Reference:</a:t>
            </a:r>
            <a:r>
              <a:rPr lang="en-GB" sz="1200" b="1" kern="1200" baseline="0" dirty="0" smtClean="0">
                <a:solidFill>
                  <a:schemeClr val="tx1"/>
                </a:solidFill>
                <a:effectLst/>
                <a:latin typeface="+mn-lt"/>
                <a:ea typeface="+mn-ea"/>
                <a:cs typeface="+mn-cs"/>
              </a:rPr>
              <a:t> “Openness and Honesty When Things Go Wrong”, GMC, Appendix 2</a:t>
            </a:r>
          </a:p>
          <a:p>
            <a:r>
              <a:rPr lang="en-GB" sz="1200" b="1" kern="1200" baseline="0" dirty="0" smtClean="0">
                <a:solidFill>
                  <a:schemeClr val="tx1"/>
                </a:solidFill>
                <a:effectLst/>
                <a:latin typeface="+mn-lt"/>
                <a:ea typeface="+mn-ea"/>
                <a:cs typeface="+mn-cs"/>
              </a:rPr>
              <a:t>http://www.gmc-uk.org/guidance/ethical_guidance/27254.asp (last accessed Sept 2016)</a:t>
            </a:r>
          </a:p>
          <a:p>
            <a:endParaRPr lang="en-GB" sz="1200" b="1" kern="1200" baseline="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Wales</a:t>
            </a:r>
          </a:p>
          <a:p>
            <a:r>
              <a:rPr lang="en-GB" sz="1200" kern="1200" dirty="0" smtClean="0">
                <a:solidFill>
                  <a:schemeClr val="tx1"/>
                </a:solidFill>
                <a:effectLst/>
                <a:latin typeface="+mn-lt"/>
                <a:ea typeface="+mn-ea"/>
                <a:cs typeface="+mn-cs"/>
              </a:rPr>
              <a:t>The National Health Service (Concerns, Complaints and Redress Arrangements) (Wales) Regulations 2011 place a number of duties on responsible bodies providing NHS care. This includes a duty to be open when harm may have occurred:</a:t>
            </a:r>
          </a:p>
          <a:p>
            <a:r>
              <a:rPr lang="en-GB" sz="1200" i="1" kern="1200" dirty="0" smtClean="0">
                <a:solidFill>
                  <a:schemeClr val="tx1"/>
                </a:solidFill>
                <a:effectLst/>
                <a:latin typeface="+mn-lt"/>
                <a:ea typeface="+mn-ea"/>
                <a:cs typeface="+mn-cs"/>
              </a:rPr>
              <a:t>‘where a concern is notified by a member of the staff of the responsible body, the responsible body must, where its initial investigation determines that there has been moderate or severe harm or death, advise the patient to whom the concern relates, or his or her representative, of the notification of the concern and involve the patient, or his or her representative, in the investigation of the concern’.</a:t>
            </a:r>
            <a:br>
              <a:rPr lang="en-GB" sz="1200" i="1"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The Welsh Government’s </a:t>
            </a:r>
            <a:r>
              <a:rPr lang="en-GB" sz="1200" i="1" kern="1200" dirty="0" smtClean="0">
                <a:solidFill>
                  <a:schemeClr val="tx1"/>
                </a:solidFill>
                <a:effectLst/>
                <a:latin typeface="+mn-lt"/>
                <a:ea typeface="+mn-ea"/>
                <a:cs typeface="+mn-cs"/>
              </a:rPr>
              <a:t>Health and Care Standards Framework</a:t>
            </a:r>
            <a:r>
              <a:rPr lang="en-GB" sz="1200" kern="1200" dirty="0" smtClean="0">
                <a:solidFill>
                  <a:schemeClr val="tx1"/>
                </a:solidFill>
                <a:effectLst/>
                <a:latin typeface="+mn-lt"/>
                <a:ea typeface="+mn-ea"/>
                <a:cs typeface="+mn-cs"/>
              </a:rPr>
              <a:t>,</a:t>
            </a:r>
            <a:r>
              <a:rPr lang="en-GB" sz="1200" kern="1200" baseline="30000" dirty="0" smtClean="0">
                <a:solidFill>
                  <a:schemeClr val="tx1"/>
                </a:solidFill>
                <a:effectLst/>
                <a:latin typeface="+mn-lt"/>
                <a:ea typeface="+mn-ea"/>
                <a:cs typeface="+mn-cs"/>
                <a:hlinkClick r:id="rId3"/>
              </a:rPr>
              <a:t>48</a:t>
            </a:r>
            <a:r>
              <a:rPr lang="en-GB" sz="1200" kern="1200" dirty="0" smtClean="0">
                <a:solidFill>
                  <a:schemeClr val="tx1"/>
                </a:solidFill>
                <a:effectLst/>
                <a:latin typeface="+mn-lt"/>
                <a:ea typeface="+mn-ea"/>
                <a:cs typeface="+mn-cs"/>
              </a:rPr>
              <a:t> includes a standard called ‘listening and learning from feedback’. In meeting this standard, the framework advises that ‘health services are open and honest with people when something goes wrong with their care and treatment’. The standards provide a framework for how services are organised, managed and delivered on a day-to-day basis.</a:t>
            </a:r>
          </a:p>
          <a:p>
            <a:r>
              <a:rPr lang="en-GB" sz="1200" kern="1200" dirty="0" smtClean="0">
                <a:solidFill>
                  <a:schemeClr val="tx1"/>
                </a:solidFill>
                <a:effectLst/>
                <a:latin typeface="+mn-lt"/>
                <a:ea typeface="+mn-ea"/>
                <a:cs typeface="+mn-cs"/>
              </a:rPr>
              <a:t>The Minister for Health and Social Services has confirmed that findings from the recent independent reviews of complaints handling by NHS Wales</a:t>
            </a:r>
            <a:r>
              <a:rPr lang="en-GB" sz="1200" kern="1200" baseline="30000" dirty="0" smtClean="0">
                <a:solidFill>
                  <a:schemeClr val="tx1"/>
                </a:solidFill>
                <a:effectLst/>
                <a:latin typeface="+mn-lt"/>
                <a:ea typeface="+mn-ea"/>
                <a:cs typeface="+mn-cs"/>
                <a:hlinkClick r:id="rId4"/>
              </a:rPr>
              <a:t>49</a:t>
            </a:r>
            <a:r>
              <a:rPr lang="en-GB" sz="1200" kern="1200" dirty="0" smtClean="0">
                <a:solidFill>
                  <a:schemeClr val="tx1"/>
                </a:solidFill>
                <a:effectLst/>
                <a:latin typeface="+mn-lt"/>
                <a:ea typeface="+mn-ea"/>
                <a:cs typeface="+mn-cs"/>
              </a:rPr>
              <a:t> and of Healthcare Inspectorate Wales</a:t>
            </a:r>
            <a:r>
              <a:rPr lang="en-GB" sz="1200" kern="1200" baseline="30000" dirty="0" smtClean="0">
                <a:solidFill>
                  <a:schemeClr val="tx1"/>
                </a:solidFill>
                <a:effectLst/>
                <a:latin typeface="+mn-lt"/>
                <a:ea typeface="+mn-ea"/>
                <a:cs typeface="+mn-cs"/>
                <a:hlinkClick r:id="rId5"/>
              </a:rPr>
              <a:t>50</a:t>
            </a:r>
            <a:r>
              <a:rPr lang="en-GB" sz="1200" kern="1200" dirty="0" smtClean="0">
                <a:solidFill>
                  <a:schemeClr val="tx1"/>
                </a:solidFill>
                <a:effectLst/>
                <a:latin typeface="+mn-lt"/>
                <a:ea typeface="+mn-ea"/>
                <a:cs typeface="+mn-cs"/>
              </a:rPr>
              <a:t> will inform an NHS Wales Quality Bill Green Paper by the end of 2015, which is likely to include further consideration of a duty of candour.</a:t>
            </a:r>
          </a:p>
          <a:p>
            <a:endParaRPr lang="en-GB" dirty="0" smtClean="0"/>
          </a:p>
          <a:p>
            <a:r>
              <a:rPr lang="en-GB" sz="1200" b="1" kern="1200" dirty="0" smtClean="0">
                <a:solidFill>
                  <a:schemeClr val="tx1"/>
                </a:solidFill>
                <a:effectLst/>
                <a:latin typeface="+mn-lt"/>
                <a:ea typeface="+mn-ea"/>
                <a:cs typeface="+mn-cs"/>
              </a:rPr>
              <a:t>Northern Ireland</a:t>
            </a:r>
          </a:p>
          <a:p>
            <a:r>
              <a:rPr lang="en-GB" sz="1200" kern="1200" dirty="0" smtClean="0">
                <a:solidFill>
                  <a:schemeClr val="tx1"/>
                </a:solidFill>
                <a:effectLst/>
                <a:latin typeface="+mn-lt"/>
                <a:ea typeface="+mn-ea"/>
                <a:cs typeface="+mn-cs"/>
              </a:rPr>
              <a:t>In January 2015, former Northern Ireland Health Minister Jim Wells MLA announced plans to introduce a statutory duty of candour for Northern Ireland. This announcement followed the publication of the Donaldson Report,</a:t>
            </a:r>
            <a:r>
              <a:rPr lang="en-GB" sz="1200" kern="1200" baseline="30000" dirty="0" smtClean="0">
                <a:solidFill>
                  <a:schemeClr val="tx1"/>
                </a:solidFill>
                <a:effectLst/>
                <a:latin typeface="+mn-lt"/>
                <a:ea typeface="+mn-ea"/>
                <a:cs typeface="+mn-cs"/>
                <a:hlinkClick r:id="rId6"/>
              </a:rPr>
              <a:t>43</a:t>
            </a:r>
            <a:r>
              <a:rPr lang="en-GB" sz="1200" kern="1200" dirty="0" smtClean="0">
                <a:solidFill>
                  <a:schemeClr val="tx1"/>
                </a:solidFill>
                <a:effectLst/>
                <a:latin typeface="+mn-lt"/>
                <a:ea typeface="+mn-ea"/>
                <a:cs typeface="+mn-cs"/>
              </a:rPr>
              <a:t> which examined the governance arrangements for making sure health and social care is of a high quality in Northern Ireland. The annual report of the chief medical officer for Northern Ireland 2014, published in May 2015, restated the commitment to introduce a statutory duty of candour in Northern Ireland.</a:t>
            </a:r>
            <a:r>
              <a:rPr lang="en-GB" sz="1200" kern="1200" baseline="30000" dirty="0" smtClean="0">
                <a:solidFill>
                  <a:schemeClr val="tx1"/>
                </a:solidFill>
                <a:effectLst/>
                <a:latin typeface="+mn-lt"/>
                <a:ea typeface="+mn-ea"/>
                <a:cs typeface="+mn-cs"/>
                <a:hlinkClick r:id="rId7"/>
              </a:rPr>
              <a:t>44</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‘In response to the Donaldson review the Minister announced plans to introduce a statutory duty of candour for Northern Ireland. That duty came to prominence in England as a result of conclusions from the Francis report – a public inquiry into the Mid Staffordshire NHS Foundation Trust. Openness and transparency are crucial elements of patient safety. When things go wrong, patients, service users and the public have a right to expect that they will be communicated with in an honest and respectful manner and that every effort will be made to correct errors or omissions and to learn from them to prevent a recurrence.</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‘The Health and Social Care service in Northern Ireland already operates under statutory duties of both quality and involvement. Meaningful engagement with patients and clients, carers and the public will improve the quality and safety of services. It is not the intention of the duty of candour to promote a culture of fear, blame and defensiveness in reporting concerns about safety and mistakes when they happen.’</a:t>
            </a:r>
            <a:endParaRPr lang="en-GB" sz="1200"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England</a:t>
            </a:r>
          </a:p>
          <a:p>
            <a:r>
              <a:rPr lang="en-GB" sz="1200" kern="1200" dirty="0" smtClean="0">
                <a:solidFill>
                  <a:schemeClr val="tx1"/>
                </a:solidFill>
                <a:effectLst/>
                <a:latin typeface="+mn-lt"/>
                <a:ea typeface="+mn-ea"/>
                <a:cs typeface="+mn-cs"/>
              </a:rPr>
              <a:t>The CQC has put in place a requirement for healthcare providers to be open with patients and apologise when things go wrong. This duty applies to all registered providers of both NHS and independent healthcare bodies, as well as providers of social care from 1 April 2015. The organisational duty of candour does not apply to individuals, but organisations providing healthcare will be expected to implement the new duty throughout their organisation by making sure that staff understand the duty and are appropriately trained.</a:t>
            </a:r>
          </a:p>
          <a:p>
            <a:r>
              <a:rPr lang="en-GB" sz="1200" kern="1200" dirty="0" smtClean="0">
                <a:solidFill>
                  <a:schemeClr val="tx1"/>
                </a:solidFill>
                <a:effectLst/>
                <a:latin typeface="+mn-lt"/>
                <a:ea typeface="+mn-ea"/>
                <a:cs typeface="+mn-cs"/>
              </a:rPr>
              <a:t>Regulation 20 of the </a:t>
            </a:r>
            <a:r>
              <a:rPr lang="en-GB" sz="1200" i="1" kern="1200" dirty="0" smtClean="0">
                <a:solidFill>
                  <a:schemeClr val="tx1"/>
                </a:solidFill>
                <a:effectLst/>
                <a:latin typeface="+mn-lt"/>
                <a:ea typeface="+mn-ea"/>
                <a:cs typeface="+mn-cs"/>
              </a:rPr>
              <a:t>Health and Social Care Act 2008 (Regulated Activities) Regulations 2014</a:t>
            </a:r>
            <a:r>
              <a:rPr lang="en-GB" sz="1200" kern="1200" dirty="0" smtClean="0">
                <a:solidFill>
                  <a:schemeClr val="tx1"/>
                </a:solidFill>
                <a:effectLst/>
                <a:latin typeface="+mn-lt"/>
                <a:ea typeface="+mn-ea"/>
                <a:cs typeface="+mn-cs"/>
              </a:rPr>
              <a:t> intends to make sure that providers are open and transparent in relation to care and treatment with people who use their services. It also sets out some specific requirements that providers must follow when things go wrong with care or treatment, including informing people about the incident, providing reasonable support, giving truthful information and apologising when things go wrong. The CQC can prosecute for a breach of parts 20(2)a and 20(3) of this regulation.</a:t>
            </a:r>
          </a:p>
          <a:p>
            <a:endParaRPr lang="en-GB" dirty="0" smtClean="0"/>
          </a:p>
          <a:p>
            <a:r>
              <a:rPr lang="en-GB" sz="1200" b="1" kern="1200" dirty="0" smtClean="0">
                <a:solidFill>
                  <a:schemeClr val="tx1"/>
                </a:solidFill>
                <a:effectLst/>
                <a:latin typeface="+mn-lt"/>
                <a:ea typeface="+mn-ea"/>
                <a:cs typeface="+mn-cs"/>
              </a:rPr>
              <a:t>Scotland</a:t>
            </a:r>
          </a:p>
          <a:p>
            <a:r>
              <a:rPr lang="en-GB" sz="1200" kern="1200" dirty="0" smtClean="0">
                <a:solidFill>
                  <a:schemeClr val="tx1"/>
                </a:solidFill>
                <a:effectLst/>
                <a:latin typeface="+mn-lt"/>
                <a:ea typeface="+mn-ea"/>
                <a:cs typeface="+mn-cs"/>
              </a:rPr>
              <a:t>The Healthcare Quality Strategy for NHS Scotland</a:t>
            </a:r>
            <a:r>
              <a:rPr lang="en-GB" sz="1200" kern="1200" baseline="30000" dirty="0" smtClean="0">
                <a:solidFill>
                  <a:schemeClr val="tx1"/>
                </a:solidFill>
                <a:effectLst/>
                <a:latin typeface="+mn-lt"/>
                <a:ea typeface="+mn-ea"/>
                <a:cs typeface="+mn-cs"/>
                <a:hlinkClick r:id="rId8"/>
              </a:rPr>
              <a:t>45</a:t>
            </a:r>
            <a:r>
              <a:rPr lang="en-GB" sz="1200" kern="1200" dirty="0" smtClean="0">
                <a:solidFill>
                  <a:schemeClr val="tx1"/>
                </a:solidFill>
                <a:effectLst/>
                <a:latin typeface="+mn-lt"/>
                <a:ea typeface="+mn-ea"/>
                <a:cs typeface="+mn-cs"/>
              </a:rPr>
              <a:t> is aiming to achieve an NHS culture in which care is consistently person-centred, clinically effective and safe for every person, all the time.</a:t>
            </a:r>
          </a:p>
          <a:p>
            <a:r>
              <a:rPr lang="en-GB" sz="1200" kern="1200" dirty="0" smtClean="0">
                <a:solidFill>
                  <a:schemeClr val="tx1"/>
                </a:solidFill>
                <a:effectLst/>
                <a:latin typeface="+mn-lt"/>
                <a:ea typeface="+mn-ea"/>
                <a:cs typeface="+mn-cs"/>
              </a:rPr>
              <a:t>The Scottish Patient Safety Programme</a:t>
            </a:r>
            <a:r>
              <a:rPr lang="en-GB" sz="1200" kern="1200" baseline="30000" dirty="0" smtClean="0">
                <a:solidFill>
                  <a:schemeClr val="tx1"/>
                </a:solidFill>
                <a:effectLst/>
                <a:latin typeface="+mn-lt"/>
                <a:ea typeface="+mn-ea"/>
                <a:cs typeface="+mn-cs"/>
                <a:hlinkClick r:id="rId9"/>
              </a:rPr>
              <a:t>46</a:t>
            </a:r>
            <a:r>
              <a:rPr lang="en-GB" sz="1200" kern="1200" dirty="0" smtClean="0">
                <a:solidFill>
                  <a:schemeClr val="tx1"/>
                </a:solidFill>
                <a:effectLst/>
                <a:latin typeface="+mn-lt"/>
                <a:ea typeface="+mn-ea"/>
                <a:cs typeface="+mn-cs"/>
              </a:rPr>
              <a:t> is a national initiative that aims to improve the safety and reliability of healthcare and reduce harm.</a:t>
            </a:r>
          </a:p>
          <a:p>
            <a:r>
              <a:rPr lang="en-GB" sz="1200" kern="1200" dirty="0" smtClean="0">
                <a:solidFill>
                  <a:schemeClr val="tx1"/>
                </a:solidFill>
                <a:effectLst/>
                <a:latin typeface="+mn-lt"/>
                <a:ea typeface="+mn-ea"/>
                <a:cs typeface="+mn-cs"/>
              </a:rPr>
              <a:t>Following public consultation between October 2014 and January 2015, the Scottish Government published the Health (Tobacco, Nicotine etc. and Care) (Scotland) Bill on 5 June 2015.</a:t>
            </a:r>
            <a:r>
              <a:rPr lang="en-GB" sz="1200" kern="1200" baseline="30000" dirty="0" smtClean="0">
                <a:solidFill>
                  <a:schemeClr val="tx1"/>
                </a:solidFill>
                <a:effectLst/>
                <a:latin typeface="+mn-lt"/>
                <a:ea typeface="+mn-ea"/>
                <a:cs typeface="+mn-cs"/>
                <a:hlinkClick r:id="rId10"/>
              </a:rPr>
              <a:t>47</a:t>
            </a:r>
            <a:r>
              <a:rPr lang="en-GB" sz="1200" kern="1200" dirty="0" smtClean="0">
                <a:solidFill>
                  <a:schemeClr val="tx1"/>
                </a:solidFill>
                <a:effectLst/>
                <a:latin typeface="+mn-lt"/>
                <a:ea typeface="+mn-ea"/>
                <a:cs typeface="+mn-cs"/>
              </a:rPr>
              <a:t> The purpose of the duty of candour provisions of the Bill are to support the implementation of consistent responses across health and social care providers when there has been an unexpected event or incident that has resulted in death or harm, that is not related to the course of the condition for which the person is receiving care.</a:t>
            </a:r>
          </a:p>
          <a:p>
            <a:r>
              <a:rPr lang="en-GB" sz="1200" kern="1200" dirty="0" smtClean="0">
                <a:solidFill>
                  <a:schemeClr val="tx1"/>
                </a:solidFill>
                <a:effectLst/>
                <a:latin typeface="+mn-lt"/>
                <a:ea typeface="+mn-ea"/>
                <a:cs typeface="+mn-cs"/>
              </a:rPr>
              <a:t>The duty of candour procedure (which will be set out in regulations to be made using powers in the Bill) will emphasise learning, change and improvement – three important elements that will make a significant and positive contribution to quality and safety in health and social care settings.</a:t>
            </a:r>
          </a:p>
          <a:p>
            <a:r>
              <a:rPr lang="en-GB" sz="1200" kern="1200" dirty="0" smtClean="0">
                <a:solidFill>
                  <a:schemeClr val="tx1"/>
                </a:solidFill>
                <a:effectLst/>
                <a:latin typeface="+mn-lt"/>
                <a:ea typeface="+mn-ea"/>
                <a:cs typeface="+mn-cs"/>
              </a:rPr>
              <a:t>The new duty of candour on organisations will create a legal requirement for health and social care organisations to inform people (or their families/carers acting on their behalf) when they have been harmed (physically or psychologically) as a result of the care or treatment they have received. There will be a requirement for organisational emphasis on staff support and training to ensure effective implementation of the organisational duty.</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BA557AE1-2410-4FCD-A631-CE8A1B0C3784}" type="slidenum">
              <a:rPr lang="en-GB" smtClean="0"/>
              <a:t>5</a:t>
            </a:fld>
            <a:endParaRPr lang="en-GB" dirty="0"/>
          </a:p>
        </p:txBody>
      </p:sp>
    </p:spTree>
    <p:extLst>
      <p:ext uri="{BB962C8B-B14F-4D97-AF65-F5344CB8AC3E}">
        <p14:creationId xmlns:p14="http://schemas.microsoft.com/office/powerpoint/2010/main" val="2097772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557AE1-2410-4FCD-A631-CE8A1B0C3784}" type="slidenum">
              <a:rPr lang="en-GB" smtClean="0"/>
              <a:t>6</a:t>
            </a:fld>
            <a:endParaRPr lang="en-GB" dirty="0"/>
          </a:p>
        </p:txBody>
      </p:sp>
    </p:spTree>
    <p:extLst>
      <p:ext uri="{BB962C8B-B14F-4D97-AF65-F5344CB8AC3E}">
        <p14:creationId xmlns:p14="http://schemas.microsoft.com/office/powerpoint/2010/main" val="2097772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Description of events:</a:t>
            </a:r>
          </a:p>
          <a:p>
            <a:r>
              <a:rPr lang="en-GB" sz="1200" kern="1200" dirty="0" smtClean="0">
                <a:solidFill>
                  <a:schemeClr val="tx1"/>
                </a:solidFill>
                <a:effectLst/>
                <a:latin typeface="+mn-lt"/>
                <a:ea typeface="+mn-ea"/>
                <a:cs typeface="+mn-cs"/>
              </a:rPr>
              <a:t> A 79 year old patient EH, with known RA was discharged to Intermediate Care. Normally a pharmacist technician does medication reconciliation on each patient and any actions needed are e-mailed to the local GPs. This was slightly delayed being sent but it was picked up that </a:t>
            </a:r>
            <a:r>
              <a:rPr lang="en-GB" sz="1200" kern="1200" dirty="0" err="1" smtClean="0">
                <a:solidFill>
                  <a:schemeClr val="tx1"/>
                </a:solidFill>
                <a:effectLst/>
                <a:latin typeface="+mn-lt"/>
                <a:ea typeface="+mn-ea"/>
                <a:cs typeface="+mn-cs"/>
              </a:rPr>
              <a:t>pt</a:t>
            </a:r>
            <a:r>
              <a:rPr lang="en-GB" sz="1200" kern="1200" dirty="0" smtClean="0">
                <a:solidFill>
                  <a:schemeClr val="tx1"/>
                </a:solidFill>
                <a:effectLst/>
                <a:latin typeface="+mn-lt"/>
                <a:ea typeface="+mn-ea"/>
                <a:cs typeface="+mn-cs"/>
              </a:rPr>
              <a:t> on methotrexate on her admission to hospital. Unfortunately the information was buried in a lot of non-urgent actions required but when it was found GP rang the rheumatologists to find out if she should still be on it. Only a junior doctor was available and they said they would pass a message on. After a week nothing was heard,</a:t>
            </a:r>
            <a:r>
              <a:rPr lang="en-GB" sz="1200" kern="1200" baseline="0" dirty="0" smtClean="0">
                <a:solidFill>
                  <a:schemeClr val="tx1"/>
                </a:solidFill>
                <a:effectLst/>
                <a:latin typeface="+mn-lt"/>
                <a:ea typeface="+mn-ea"/>
                <a:cs typeface="+mn-cs"/>
              </a:rPr>
              <a:t> GP </a:t>
            </a:r>
            <a:r>
              <a:rPr lang="en-GB" sz="1200" kern="1200" dirty="0" smtClean="0">
                <a:solidFill>
                  <a:schemeClr val="tx1"/>
                </a:solidFill>
                <a:effectLst/>
                <a:latin typeface="+mn-lt"/>
                <a:ea typeface="+mn-ea"/>
                <a:cs typeface="+mn-cs"/>
              </a:rPr>
              <a:t>followed it up and finally discovered that should still be taking the methotrexate, so it was restarted.</a:t>
            </a:r>
            <a:r>
              <a:rPr lang="en-GB" sz="1200" kern="1200" baseline="0" dirty="0" smtClean="0">
                <a:solidFill>
                  <a:schemeClr val="tx1"/>
                </a:solidFill>
                <a:effectLst/>
                <a:latin typeface="+mn-lt"/>
                <a:ea typeface="+mn-ea"/>
                <a:cs typeface="+mn-cs"/>
              </a:rPr>
              <a:t>  </a:t>
            </a:r>
          </a:p>
          <a:p>
            <a:r>
              <a:rPr lang="en-GB" sz="1200" kern="1200" baseline="0" dirty="0" smtClean="0">
                <a:solidFill>
                  <a:schemeClr val="tx1"/>
                </a:solidFill>
                <a:effectLst/>
                <a:latin typeface="+mn-lt"/>
                <a:ea typeface="+mn-ea"/>
                <a:cs typeface="+mn-cs"/>
              </a:rPr>
              <a:t>Unfortunately, </a:t>
            </a:r>
            <a:r>
              <a:rPr lang="en-GB" sz="1200" kern="1200" baseline="0" dirty="0" err="1" smtClean="0">
                <a:solidFill>
                  <a:schemeClr val="tx1"/>
                </a:solidFill>
                <a:effectLst/>
                <a:latin typeface="+mn-lt"/>
                <a:ea typeface="+mn-ea"/>
                <a:cs typeface="+mn-cs"/>
              </a:rPr>
              <a:t>pt</a:t>
            </a:r>
            <a:r>
              <a:rPr lang="en-GB" sz="1200" kern="1200" baseline="0" dirty="0" smtClean="0">
                <a:solidFill>
                  <a:schemeClr val="tx1"/>
                </a:solidFill>
                <a:effectLst/>
                <a:latin typeface="+mn-lt"/>
                <a:ea typeface="+mn-ea"/>
                <a:cs typeface="+mn-cs"/>
              </a:rPr>
              <a:t> then</a:t>
            </a:r>
            <a:r>
              <a:rPr lang="en-GB" sz="1200" kern="1200" dirty="0" smtClean="0">
                <a:solidFill>
                  <a:schemeClr val="tx1"/>
                </a:solidFill>
                <a:effectLst/>
                <a:latin typeface="+mn-lt"/>
                <a:ea typeface="+mn-ea"/>
                <a:cs typeface="+mn-cs"/>
              </a:rPr>
              <a:t> had haemoptysis. GP arranged urgent bloods and she was readmitted with </a:t>
            </a:r>
            <a:r>
              <a:rPr lang="en-GB" sz="1200" kern="1200" dirty="0" err="1" smtClean="0">
                <a:solidFill>
                  <a:schemeClr val="tx1"/>
                </a:solidFill>
                <a:effectLst/>
                <a:latin typeface="+mn-lt"/>
                <a:ea typeface="+mn-ea"/>
                <a:cs typeface="+mn-cs"/>
              </a:rPr>
              <a:t>vasculitis</a:t>
            </a:r>
            <a:r>
              <a:rPr lang="en-GB" sz="1200" kern="1200" dirty="0" smtClean="0">
                <a:solidFill>
                  <a:schemeClr val="tx1"/>
                </a:solidFill>
                <a:effectLst/>
                <a:latin typeface="+mn-lt"/>
                <a:ea typeface="+mn-ea"/>
                <a:cs typeface="+mn-cs"/>
              </a:rPr>
              <a:t> to hospital. Unfortunately she died in ICU the following week.</a:t>
            </a:r>
          </a:p>
        </p:txBody>
      </p:sp>
      <p:sp>
        <p:nvSpPr>
          <p:cNvPr id="4" name="Slide Number Placeholder 3"/>
          <p:cNvSpPr>
            <a:spLocks noGrp="1"/>
          </p:cNvSpPr>
          <p:nvPr>
            <p:ph type="sldNum" sz="quarter" idx="10"/>
          </p:nvPr>
        </p:nvSpPr>
        <p:spPr/>
        <p:txBody>
          <a:bodyPr/>
          <a:lstStyle/>
          <a:p>
            <a:fld id="{BA557AE1-2410-4FCD-A631-CE8A1B0C3784}" type="slidenum">
              <a:rPr lang="en-GB" smtClean="0"/>
              <a:t>7</a:t>
            </a:fld>
            <a:endParaRPr lang="en-GB" dirty="0"/>
          </a:p>
        </p:txBody>
      </p:sp>
    </p:spTree>
    <p:extLst>
      <p:ext uri="{BB962C8B-B14F-4D97-AF65-F5344CB8AC3E}">
        <p14:creationId xmlns:p14="http://schemas.microsoft.com/office/powerpoint/2010/main" val="1426939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557AE1-2410-4FCD-A631-CE8A1B0C3784}" type="slidenum">
              <a:rPr lang="en-GB" smtClean="0"/>
              <a:t>8</a:t>
            </a:fld>
            <a:endParaRPr lang="en-GB" dirty="0"/>
          </a:p>
        </p:txBody>
      </p:sp>
    </p:spTree>
    <p:extLst>
      <p:ext uri="{BB962C8B-B14F-4D97-AF65-F5344CB8AC3E}">
        <p14:creationId xmlns:p14="http://schemas.microsoft.com/office/powerpoint/2010/main" val="1426939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Notifiable</a:t>
            </a:r>
            <a:r>
              <a:rPr lang="en-GB" dirty="0" smtClean="0"/>
              <a:t> incident – i.e. unintended or unexpected</a:t>
            </a:r>
          </a:p>
          <a:p>
            <a:r>
              <a:rPr lang="en-GB" dirty="0" smtClean="0"/>
              <a:t>Causes death,</a:t>
            </a:r>
            <a:r>
              <a:rPr lang="en-GB" baseline="0" dirty="0" smtClean="0"/>
              <a:t> serious harm, moderate harm or prolonged psychological injury</a:t>
            </a:r>
          </a:p>
          <a:p>
            <a:endParaRPr lang="en-GB" baseline="0" dirty="0" smtClean="0"/>
          </a:p>
          <a:p>
            <a:r>
              <a:rPr lang="en-GB" baseline="0" dirty="0" smtClean="0"/>
              <a:t>Was not until the PM report received that </a:t>
            </a:r>
            <a:r>
              <a:rPr lang="en-GB" baseline="0" dirty="0" err="1" smtClean="0"/>
              <a:t>DoC</a:t>
            </a:r>
            <a:r>
              <a:rPr lang="en-GB" baseline="0" dirty="0" smtClean="0"/>
              <a:t> triggered – cause of death AKI due to </a:t>
            </a:r>
            <a:r>
              <a:rPr lang="en-GB" baseline="0" dirty="0" err="1" smtClean="0"/>
              <a:t>vasculitis</a:t>
            </a:r>
            <a:endParaRPr lang="en-GB" baseline="0" dirty="0" smtClean="0"/>
          </a:p>
          <a:p>
            <a:r>
              <a:rPr lang="en-GB" baseline="0" dirty="0" smtClean="0"/>
              <a:t>Trust had already spoken to family and instigated section 20 Health and Social Care </a:t>
            </a:r>
            <a:r>
              <a:rPr lang="en-GB" baseline="0" dirty="0" err="1" smtClean="0"/>
              <a:t>Regs</a:t>
            </a:r>
            <a:endParaRPr lang="en-GB" baseline="0" dirty="0" smtClean="0"/>
          </a:p>
          <a:p>
            <a:r>
              <a:rPr lang="en-GB" baseline="0" dirty="0" smtClean="0"/>
              <a:t>Practice must still comply with their statutory obligations or risk CQC criticism</a:t>
            </a:r>
          </a:p>
          <a:p>
            <a:endParaRPr lang="en-GB" baseline="0" dirty="0" smtClean="0"/>
          </a:p>
          <a:p>
            <a:r>
              <a:rPr lang="en-GB" baseline="0" dirty="0" smtClean="0"/>
              <a:t>Professional obligation (for individual doctors) – must tell </a:t>
            </a:r>
            <a:r>
              <a:rPr lang="en-GB" baseline="0" dirty="0" err="1" smtClean="0"/>
              <a:t>pt</a:t>
            </a:r>
            <a:r>
              <a:rPr lang="en-GB" baseline="0" dirty="0" smtClean="0"/>
              <a:t> (or advocate, carers, family) when something goes wrong, apologise, offer to put right/remedy, explain short and long-term consequences</a:t>
            </a:r>
          </a:p>
          <a:p>
            <a:endParaRPr lang="en-GB" baseline="0" dirty="0" smtClean="0"/>
          </a:p>
          <a:p>
            <a:r>
              <a:rPr lang="en-GB" sz="1200" b="0" i="0" u="none" strike="noStrike" kern="1200" baseline="0" dirty="0" smtClean="0">
                <a:solidFill>
                  <a:schemeClr val="tx1"/>
                </a:solidFill>
                <a:latin typeface="+mn-lt"/>
                <a:ea typeface="+mn-ea"/>
                <a:cs typeface="+mn-cs"/>
              </a:rPr>
              <a:t>This statutory duty contained in Regulation 20 of the Health and Social Care Act 2008 (Regulated</a:t>
            </a:r>
          </a:p>
          <a:p>
            <a:r>
              <a:rPr lang="en-GB" sz="1200" b="0" i="0" u="none" strike="noStrike" kern="1200" baseline="0" dirty="0" smtClean="0">
                <a:solidFill>
                  <a:schemeClr val="tx1"/>
                </a:solidFill>
                <a:latin typeface="+mn-lt"/>
                <a:ea typeface="+mn-ea"/>
                <a:cs typeface="+mn-cs"/>
              </a:rPr>
              <a:t>Activities) Regulations 2014.</a:t>
            </a:r>
          </a:p>
          <a:p>
            <a:r>
              <a:rPr lang="en-GB" sz="1200" b="0" i="0" u="none" strike="noStrike" kern="1200" baseline="0" dirty="0" smtClean="0">
                <a:solidFill>
                  <a:schemeClr val="tx1"/>
                </a:solidFill>
                <a:latin typeface="+mn-lt"/>
                <a:ea typeface="+mn-ea"/>
                <a:cs typeface="+mn-cs"/>
              </a:rPr>
              <a:t>Under Regulation 20(1)</a:t>
            </a:r>
          </a:p>
          <a:p>
            <a:r>
              <a:rPr lang="en-GB" sz="1200" b="0" i="0" u="none" strike="noStrike" kern="1200" baseline="0" dirty="0" smtClean="0">
                <a:solidFill>
                  <a:schemeClr val="tx1"/>
                </a:solidFill>
                <a:latin typeface="+mn-lt"/>
                <a:ea typeface="+mn-ea"/>
                <a:cs typeface="+mn-cs"/>
              </a:rPr>
              <a:t>“</a:t>
            </a:r>
            <a:r>
              <a:rPr lang="en-GB" sz="1200" b="0" i="1" u="none" strike="noStrike" kern="1200" baseline="0" dirty="0" smtClean="0">
                <a:solidFill>
                  <a:schemeClr val="tx1"/>
                </a:solidFill>
                <a:latin typeface="+mn-lt"/>
                <a:ea typeface="+mn-ea"/>
                <a:cs typeface="+mn-cs"/>
              </a:rPr>
              <a:t>A health service body must act in an open and transparent way with relevant persons in relation to care</a:t>
            </a:r>
          </a:p>
          <a:p>
            <a:r>
              <a:rPr lang="en-GB" sz="1200" b="0" i="1" u="none" strike="noStrike" kern="1200" baseline="0" dirty="0" smtClean="0">
                <a:solidFill>
                  <a:schemeClr val="tx1"/>
                </a:solidFill>
                <a:latin typeface="+mn-lt"/>
                <a:ea typeface="+mn-ea"/>
                <a:cs typeface="+mn-cs"/>
              </a:rPr>
              <a:t>and treatment provided to service users in carrying on a regulated activity</a:t>
            </a:r>
            <a:r>
              <a:rPr lang="en-GB" sz="1200" b="0" i="0" u="none" strike="noStrike" kern="1200" baseline="0" dirty="0" smtClean="0">
                <a:solidFill>
                  <a:schemeClr val="tx1"/>
                </a:solidFill>
                <a:latin typeface="+mn-lt"/>
                <a:ea typeface="+mn-ea"/>
                <a:cs typeface="+mn-cs"/>
              </a:rPr>
              <a:t>.”</a:t>
            </a:r>
          </a:p>
          <a:p>
            <a:r>
              <a:rPr lang="en-GB" sz="1200" b="0" i="0" u="none" strike="noStrike" kern="1200" baseline="0" dirty="0" smtClean="0">
                <a:solidFill>
                  <a:schemeClr val="tx1"/>
                </a:solidFill>
                <a:latin typeface="+mn-lt"/>
                <a:ea typeface="+mn-ea"/>
                <a:cs typeface="+mn-cs"/>
              </a:rPr>
              <a:t>Regulation 20(2) directs that the notification must be made as soon as reasonably practicable</a:t>
            </a:r>
          </a:p>
          <a:p>
            <a:r>
              <a:rPr lang="en-GB" sz="1200" b="0" i="1" u="none" strike="noStrike" kern="1200" baseline="0" dirty="0" smtClean="0">
                <a:solidFill>
                  <a:schemeClr val="tx1"/>
                </a:solidFill>
                <a:latin typeface="+mn-lt"/>
                <a:ea typeface="+mn-ea"/>
                <a:cs typeface="+mn-cs"/>
              </a:rPr>
              <a:t>2. “As soon as reasonably practicable after becoming aware that a </a:t>
            </a:r>
            <a:r>
              <a:rPr lang="en-GB" sz="1200" b="1" i="1" u="none" strike="noStrike" kern="1200" baseline="0" dirty="0" err="1" smtClean="0">
                <a:solidFill>
                  <a:schemeClr val="tx1"/>
                </a:solidFill>
                <a:latin typeface="+mn-lt"/>
                <a:ea typeface="+mn-ea"/>
                <a:cs typeface="+mn-cs"/>
              </a:rPr>
              <a:t>notifiable</a:t>
            </a:r>
            <a:r>
              <a:rPr lang="en-GB" sz="1200" b="1" i="1" u="none" strike="noStrike" kern="1200" baseline="0" dirty="0" smtClean="0">
                <a:solidFill>
                  <a:schemeClr val="tx1"/>
                </a:solidFill>
                <a:latin typeface="+mn-lt"/>
                <a:ea typeface="+mn-ea"/>
                <a:cs typeface="+mn-cs"/>
              </a:rPr>
              <a:t> safety incident </a:t>
            </a:r>
            <a:r>
              <a:rPr lang="en-GB" sz="1200" b="0" i="1" u="none" strike="noStrike" kern="1200" baseline="0" dirty="0" smtClean="0">
                <a:solidFill>
                  <a:schemeClr val="tx1"/>
                </a:solidFill>
                <a:latin typeface="+mn-lt"/>
                <a:ea typeface="+mn-ea"/>
                <a:cs typeface="+mn-cs"/>
              </a:rPr>
              <a:t>has</a:t>
            </a:r>
          </a:p>
          <a:p>
            <a:r>
              <a:rPr lang="en-GB" sz="1200" b="0" i="1" u="none" strike="noStrike" kern="1200" baseline="0" dirty="0" smtClean="0">
                <a:solidFill>
                  <a:schemeClr val="tx1"/>
                </a:solidFill>
                <a:latin typeface="+mn-lt"/>
                <a:ea typeface="+mn-ea"/>
                <a:cs typeface="+mn-cs"/>
              </a:rPr>
              <a:t>occurred a registered person must—</a:t>
            </a:r>
          </a:p>
          <a:p>
            <a:r>
              <a:rPr lang="en-GB" sz="1200" b="0" i="1" u="none" strike="noStrike" kern="1200" baseline="0" dirty="0" smtClean="0">
                <a:solidFill>
                  <a:schemeClr val="tx1"/>
                </a:solidFill>
                <a:latin typeface="+mn-lt"/>
                <a:ea typeface="+mn-ea"/>
                <a:cs typeface="+mn-cs"/>
              </a:rPr>
              <a:t>a. notify </a:t>
            </a:r>
            <a:r>
              <a:rPr lang="en-GB" sz="1200" b="1" i="1" u="none" strike="noStrike" kern="1200" baseline="0" dirty="0" smtClean="0">
                <a:solidFill>
                  <a:schemeClr val="tx1"/>
                </a:solidFill>
                <a:latin typeface="+mn-lt"/>
                <a:ea typeface="+mn-ea"/>
                <a:cs typeface="+mn-cs"/>
              </a:rPr>
              <a:t>the relevant person </a:t>
            </a:r>
            <a:r>
              <a:rPr lang="en-GB" sz="1200" b="0" i="1" u="none" strike="noStrike" kern="1200" baseline="0" dirty="0" smtClean="0">
                <a:solidFill>
                  <a:schemeClr val="tx1"/>
                </a:solidFill>
                <a:latin typeface="+mn-lt"/>
                <a:ea typeface="+mn-ea"/>
                <a:cs typeface="+mn-cs"/>
              </a:rPr>
              <a:t>that the incident has occurred in accordance with paragraph</a:t>
            </a:r>
          </a:p>
          <a:p>
            <a:r>
              <a:rPr lang="en-GB" sz="1200" b="0" i="1" u="none" strike="noStrike" kern="1200" baseline="0" dirty="0" smtClean="0">
                <a:solidFill>
                  <a:schemeClr val="tx1"/>
                </a:solidFill>
                <a:latin typeface="+mn-lt"/>
                <a:ea typeface="+mn-ea"/>
                <a:cs typeface="+mn-cs"/>
              </a:rPr>
              <a:t>(3), and</a:t>
            </a:r>
          </a:p>
          <a:p>
            <a:r>
              <a:rPr lang="en-GB" sz="1200" b="0" i="0" u="none" strike="noStrike" kern="1200" baseline="0" dirty="0" smtClean="0">
                <a:solidFill>
                  <a:schemeClr val="tx1"/>
                </a:solidFill>
                <a:latin typeface="+mn-lt"/>
                <a:ea typeface="+mn-ea"/>
                <a:cs typeface="+mn-cs"/>
              </a:rPr>
              <a:t>b. </a:t>
            </a:r>
            <a:r>
              <a:rPr lang="en-GB" sz="1200" b="0" i="1" u="none" strike="noStrike" kern="1200" baseline="0" dirty="0" smtClean="0">
                <a:solidFill>
                  <a:schemeClr val="tx1"/>
                </a:solidFill>
                <a:latin typeface="+mn-lt"/>
                <a:ea typeface="+mn-ea"/>
                <a:cs typeface="+mn-cs"/>
              </a:rPr>
              <a:t>provide reasonable support to the relevant person in relation to the incident, including</a:t>
            </a:r>
          </a:p>
          <a:p>
            <a:r>
              <a:rPr lang="en-GB" sz="1200" b="0" i="1" u="none" strike="noStrike" kern="1200" baseline="0" dirty="0" smtClean="0">
                <a:solidFill>
                  <a:schemeClr val="tx1"/>
                </a:solidFill>
                <a:latin typeface="+mn-lt"/>
                <a:ea typeface="+mn-ea"/>
                <a:cs typeface="+mn-cs"/>
              </a:rPr>
              <a:t>when giving such notification.”</a:t>
            </a:r>
          </a:p>
          <a:p>
            <a:r>
              <a:rPr lang="en-GB" sz="1200" b="0" i="0" u="none" strike="noStrike" kern="1200" baseline="0" dirty="0" smtClean="0">
                <a:solidFill>
                  <a:schemeClr val="tx1"/>
                </a:solidFill>
                <a:latin typeface="+mn-lt"/>
                <a:ea typeface="+mn-ea"/>
                <a:cs typeface="+mn-cs"/>
              </a:rPr>
              <a:t>Under Regulation 20 (9) xxx’s death is a </a:t>
            </a:r>
            <a:r>
              <a:rPr lang="en-GB" sz="1200" b="1" i="0" u="none" strike="noStrike" kern="1200" baseline="0" dirty="0" err="1" smtClean="0">
                <a:solidFill>
                  <a:schemeClr val="tx1"/>
                </a:solidFill>
                <a:latin typeface="+mn-lt"/>
                <a:ea typeface="+mn-ea"/>
                <a:cs typeface="+mn-cs"/>
              </a:rPr>
              <a:t>Notifable</a:t>
            </a:r>
            <a:r>
              <a:rPr lang="en-GB" sz="1200" b="1" i="0" u="none" strike="noStrike" kern="1200" baseline="0" dirty="0" smtClean="0">
                <a:solidFill>
                  <a:schemeClr val="tx1"/>
                </a:solidFill>
                <a:latin typeface="+mn-lt"/>
                <a:ea typeface="+mn-ea"/>
                <a:cs typeface="+mn-cs"/>
              </a:rPr>
              <a:t> Safety Incident</a:t>
            </a:r>
            <a:r>
              <a:rPr lang="en-GB" sz="1200" b="0" i="0" u="none" strike="noStrike" kern="1200" baseline="0" dirty="0" smtClean="0">
                <a:solidFill>
                  <a:schemeClr val="tx1"/>
                </a:solidFill>
                <a:latin typeface="+mn-lt"/>
                <a:ea typeface="+mn-ea"/>
                <a:cs typeface="+mn-cs"/>
              </a:rPr>
              <a:t>.</a:t>
            </a:r>
          </a:p>
          <a:p>
            <a:r>
              <a:rPr lang="en-GB" sz="1200" b="0" i="0" u="none" strike="noStrike" kern="1200" baseline="0" dirty="0" smtClean="0">
                <a:solidFill>
                  <a:schemeClr val="tx1"/>
                </a:solidFill>
                <a:latin typeface="+mn-lt"/>
                <a:ea typeface="+mn-ea"/>
                <a:cs typeface="+mn-cs"/>
              </a:rPr>
              <a:t>This is defined as:</a:t>
            </a:r>
          </a:p>
          <a:p>
            <a:r>
              <a:rPr lang="en-GB" sz="1200" b="0" i="1" u="none" strike="noStrike" kern="1200" baseline="0" dirty="0" smtClean="0">
                <a:solidFill>
                  <a:schemeClr val="tx1"/>
                </a:solidFill>
                <a:latin typeface="+mn-lt"/>
                <a:ea typeface="+mn-ea"/>
                <a:cs typeface="+mn-cs"/>
              </a:rPr>
              <a:t>“any unintended or unexpected incident that occurred in respect of a service user during the provision of a</a:t>
            </a:r>
          </a:p>
          <a:p>
            <a:r>
              <a:rPr lang="en-GB" sz="1200" b="0" i="1" u="none" strike="noStrike" kern="1200" baseline="0" dirty="0" smtClean="0">
                <a:solidFill>
                  <a:schemeClr val="tx1"/>
                </a:solidFill>
                <a:latin typeface="+mn-lt"/>
                <a:ea typeface="+mn-ea"/>
                <a:cs typeface="+mn-cs"/>
              </a:rPr>
              <a:t>regulated activity that, in the reasonable opinion of a health care professional, could result in, or appears</a:t>
            </a:r>
          </a:p>
          <a:p>
            <a:r>
              <a:rPr lang="en-GB" sz="1200" b="0" i="1" u="none" strike="noStrike" kern="1200" baseline="0" dirty="0" smtClean="0">
                <a:solidFill>
                  <a:schemeClr val="tx1"/>
                </a:solidFill>
                <a:latin typeface="+mn-lt"/>
                <a:ea typeface="+mn-ea"/>
                <a:cs typeface="+mn-cs"/>
              </a:rPr>
              <a:t>to have resulted in</a:t>
            </a:r>
          </a:p>
          <a:p>
            <a:r>
              <a:rPr lang="en-GB" sz="1200" b="0" i="1" u="none" strike="noStrike" kern="1200" baseline="0" dirty="0" smtClean="0">
                <a:solidFill>
                  <a:schemeClr val="tx1"/>
                </a:solidFill>
                <a:latin typeface="+mn-lt"/>
                <a:ea typeface="+mn-ea"/>
                <a:cs typeface="+mn-cs"/>
              </a:rPr>
              <a:t>a) the death of the service user, where the death relates directly to the incident rather than to the</a:t>
            </a:r>
          </a:p>
          <a:p>
            <a:r>
              <a:rPr lang="en-GB" sz="1200" b="0" i="1" u="none" strike="noStrike" kern="1200" baseline="0" dirty="0" smtClean="0">
                <a:solidFill>
                  <a:schemeClr val="tx1"/>
                </a:solidFill>
                <a:latin typeface="+mn-lt"/>
                <a:ea typeface="+mn-ea"/>
                <a:cs typeface="+mn-cs"/>
              </a:rPr>
              <a:t>natural course of the service user’s illness or underlying condition, or</a:t>
            </a:r>
          </a:p>
          <a:p>
            <a:r>
              <a:rPr lang="en-GB" sz="1200" b="0" i="0" u="none" strike="noStrike" kern="1200" baseline="0" dirty="0" smtClean="0">
                <a:solidFill>
                  <a:schemeClr val="tx1"/>
                </a:solidFill>
                <a:latin typeface="+mn-lt"/>
                <a:ea typeface="+mn-ea"/>
                <a:cs typeface="+mn-cs"/>
              </a:rPr>
              <a:t>b) </a:t>
            </a:r>
            <a:r>
              <a:rPr lang="en-GB" sz="1200" b="0" i="1" u="none" strike="noStrike" kern="1200" baseline="0" dirty="0" smtClean="0">
                <a:solidFill>
                  <a:schemeClr val="tx1"/>
                </a:solidFill>
                <a:latin typeface="+mn-lt"/>
                <a:ea typeface="+mn-ea"/>
                <a:cs typeface="+mn-cs"/>
              </a:rPr>
              <a:t>severe harm, moderate harm or prolonged psychological harm to the service user;”</a:t>
            </a:r>
          </a:p>
          <a:p>
            <a:r>
              <a:rPr lang="en-GB" sz="1200" b="0" i="0" u="none" strike="noStrike" kern="1200" baseline="0" dirty="0" smtClean="0">
                <a:solidFill>
                  <a:schemeClr val="tx1"/>
                </a:solidFill>
                <a:latin typeface="+mn-lt"/>
                <a:ea typeface="+mn-ea"/>
                <a:cs typeface="+mn-cs"/>
              </a:rPr>
              <a:t>Under Regulation 20(7) </a:t>
            </a:r>
            <a:r>
              <a:rPr lang="en-GB" sz="1200" b="1" i="0" u="none" strike="noStrike" kern="1200" baseline="0" dirty="0" smtClean="0">
                <a:solidFill>
                  <a:schemeClr val="tx1"/>
                </a:solidFill>
                <a:latin typeface="+mn-lt"/>
                <a:ea typeface="+mn-ea"/>
                <a:cs typeface="+mn-cs"/>
              </a:rPr>
              <a:t>the relevant person </a:t>
            </a:r>
            <a:r>
              <a:rPr lang="en-GB" sz="1200" b="0" i="0" u="none" strike="noStrike" kern="1200" baseline="0" dirty="0" smtClean="0">
                <a:solidFill>
                  <a:schemeClr val="tx1"/>
                </a:solidFill>
                <a:latin typeface="+mn-lt"/>
                <a:ea typeface="+mn-ea"/>
                <a:cs typeface="+mn-cs"/>
              </a:rPr>
              <a:t>is defined</a:t>
            </a:r>
          </a:p>
          <a:p>
            <a:r>
              <a:rPr lang="en-GB" sz="1200" b="0" i="1" u="none" strike="noStrike" kern="1200" baseline="0" dirty="0" smtClean="0">
                <a:solidFill>
                  <a:schemeClr val="tx1"/>
                </a:solidFill>
                <a:latin typeface="+mn-lt"/>
                <a:ea typeface="+mn-ea"/>
                <a:cs typeface="+mn-cs"/>
              </a:rPr>
              <a:t>"relevant person" means the service user or, in the following circumstances, a person lawfully acting on</a:t>
            </a:r>
          </a:p>
          <a:p>
            <a:r>
              <a:rPr lang="en-GB" sz="1200" b="0" i="1" u="none" strike="noStrike" kern="1200" baseline="0" dirty="0" smtClean="0">
                <a:solidFill>
                  <a:schemeClr val="tx1"/>
                </a:solidFill>
                <a:latin typeface="+mn-lt"/>
                <a:ea typeface="+mn-ea"/>
                <a:cs typeface="+mn-cs"/>
              </a:rPr>
              <a:t>their behalf—</a:t>
            </a:r>
          </a:p>
          <a:p>
            <a:r>
              <a:rPr lang="en-GB" sz="1200" b="0" i="1" u="none" strike="noStrike" kern="1200" baseline="0" dirty="0" smtClean="0">
                <a:solidFill>
                  <a:schemeClr val="tx1"/>
                </a:solidFill>
                <a:latin typeface="+mn-lt"/>
                <a:ea typeface="+mn-ea"/>
                <a:cs typeface="+mn-cs"/>
              </a:rPr>
              <a:t>a. on the death of the service user,</a:t>
            </a:r>
          </a:p>
          <a:p>
            <a:r>
              <a:rPr lang="en-GB" sz="1200" b="0" i="1" u="none" strike="noStrike" kern="1200" baseline="0" dirty="0" smtClean="0">
                <a:solidFill>
                  <a:schemeClr val="tx1"/>
                </a:solidFill>
                <a:latin typeface="+mn-lt"/>
                <a:ea typeface="+mn-ea"/>
                <a:cs typeface="+mn-cs"/>
              </a:rPr>
              <a:t>b. where the service user is under 16 and not competent to make a decision in relation to their care or</a:t>
            </a:r>
          </a:p>
          <a:p>
            <a:r>
              <a:rPr lang="en-GB" sz="1200" b="0" i="1" u="none" strike="noStrike" kern="1200" baseline="0" dirty="0" smtClean="0">
                <a:solidFill>
                  <a:schemeClr val="tx1"/>
                </a:solidFill>
                <a:latin typeface="+mn-lt"/>
                <a:ea typeface="+mn-ea"/>
                <a:cs typeface="+mn-cs"/>
              </a:rPr>
              <a:t>treatment, or</a:t>
            </a:r>
          </a:p>
          <a:p>
            <a:r>
              <a:rPr lang="en-GB" sz="1200" b="0" i="1" u="none" strike="noStrike" kern="1200" baseline="0" dirty="0" smtClean="0">
                <a:solidFill>
                  <a:schemeClr val="tx1"/>
                </a:solidFill>
                <a:latin typeface="+mn-lt"/>
                <a:ea typeface="+mn-ea"/>
                <a:cs typeface="+mn-cs"/>
              </a:rPr>
              <a:t>c. where the service user is 16 or over and lacks capacity in relation to the matter;</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BA557AE1-2410-4FCD-A631-CE8A1B0C3784}" type="slidenum">
              <a:rPr lang="en-GB" smtClean="0"/>
              <a:t>9</a:t>
            </a:fld>
            <a:endParaRPr lang="en-GB" dirty="0"/>
          </a:p>
        </p:txBody>
      </p:sp>
    </p:spTree>
    <p:extLst>
      <p:ext uri="{BB962C8B-B14F-4D97-AF65-F5344CB8AC3E}">
        <p14:creationId xmlns:p14="http://schemas.microsoft.com/office/powerpoint/2010/main" val="1426939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3.pn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592399" y="6529071"/>
            <a:ext cx="477520" cy="328930"/>
          </a:xfrm>
          <a:prstGeom prst="rect">
            <a:avLst/>
          </a:prstGeom>
        </p:spPr>
        <p:txBody>
          <a:bodyPr vert="horz" lIns="91440" tIns="45720" rIns="91440" bIns="45720" rtlCol="0" anchor="ctr"/>
          <a:lstStyle>
            <a:lvl1pPr algn="r">
              <a:defRPr lang="en-GB" sz="1000" b="0" kern="1200" smtClean="0">
                <a:solidFill>
                  <a:schemeClr val="bg1">
                    <a:lumMod val="65000"/>
                  </a:schemeClr>
                </a:solidFill>
                <a:latin typeface="Arial"/>
                <a:ea typeface="+mn-ea"/>
                <a:cs typeface="Arial"/>
              </a:defRPr>
            </a:lvl1pPr>
          </a:lstStyle>
          <a:p>
            <a:fld id="{E0B220BB-E068-4CCE-A93E-C1D78AB9F24E}" type="slidenum">
              <a:rPr lang="en-GB" smtClean="0"/>
              <a:pPr/>
              <a:t>‹#›</a:t>
            </a:fld>
            <a:endParaRPr lang="en-GB" dirty="0"/>
          </a:p>
        </p:txBody>
      </p:sp>
      <p:sp>
        <p:nvSpPr>
          <p:cNvPr id="4" name="Title Placeholder 3"/>
          <p:cNvSpPr>
            <a:spLocks noGrp="1"/>
          </p:cNvSpPr>
          <p:nvPr>
            <p:ph type="title"/>
          </p:nvPr>
        </p:nvSpPr>
        <p:spPr>
          <a:xfrm>
            <a:off x="656167" y="1299308"/>
            <a:ext cx="3376084" cy="4914502"/>
          </a:xfrm>
          <a:prstGeom prst="rect">
            <a:avLst/>
          </a:prstGeom>
        </p:spPr>
        <p:txBody>
          <a:bodyPr vert="horz" lIns="91440" tIns="0" rIns="91440" bIns="0" rtlCol="0" anchor="ctr">
            <a:normAutofit/>
          </a:bodyPr>
          <a:lstStyle/>
          <a:p>
            <a:r>
              <a:rPr lang="en-GB" dirty="0" smtClean="0"/>
              <a:t>Click to edit Master title style</a:t>
            </a:r>
            <a:endParaRPr lang="en-US" dirty="0"/>
          </a:p>
        </p:txBody>
      </p:sp>
      <p:sp>
        <p:nvSpPr>
          <p:cNvPr id="6" name="Text Placeholder 5"/>
          <p:cNvSpPr>
            <a:spLocks noGrp="1"/>
          </p:cNvSpPr>
          <p:nvPr>
            <p:ph type="body" sz="quarter" idx="10"/>
          </p:nvPr>
        </p:nvSpPr>
        <p:spPr>
          <a:xfrm>
            <a:off x="4206553" y="1298575"/>
            <a:ext cx="4296833" cy="4914900"/>
          </a:xfrm>
          <a:prstGeom prst="rect">
            <a:avLst/>
          </a:prstGeom>
        </p:spPr>
        <p:txBody>
          <a:bodyPr vert="horz" lIns="216000" tIns="0" rIns="0" bIns="0"/>
          <a:lstStyle>
            <a:lvl1pPr marL="0" indent="0">
              <a:lnSpc>
                <a:spcPct val="100000"/>
              </a:lnSpc>
              <a:spcBef>
                <a:spcPts val="600"/>
              </a:spcBef>
              <a:spcAft>
                <a:spcPts val="600"/>
              </a:spcAft>
              <a:buFontTx/>
              <a:buNone/>
              <a:defRPr b="0" i="0"/>
            </a:lvl1pPr>
            <a:lvl2pPr marL="742950" indent="-285750">
              <a:lnSpc>
                <a:spcPct val="100000"/>
              </a:lnSpc>
              <a:spcBef>
                <a:spcPts val="600"/>
              </a:spcBef>
              <a:spcAft>
                <a:spcPts val="600"/>
              </a:spcAft>
              <a:buClr>
                <a:schemeClr val="accent2"/>
              </a:buClr>
              <a:buFont typeface="Wingdings" charset="2"/>
              <a:buChar char="§"/>
              <a:defRPr sz="1800" b="0" i="0"/>
            </a:lvl2pPr>
            <a:lvl3pPr marL="1200150" indent="-285750">
              <a:lnSpc>
                <a:spcPct val="100000"/>
              </a:lnSpc>
              <a:spcBef>
                <a:spcPts val="600"/>
              </a:spcBef>
              <a:spcAft>
                <a:spcPts val="600"/>
              </a:spcAft>
              <a:buClr>
                <a:schemeClr val="accent2"/>
              </a:buClr>
              <a:buFont typeface="Wingdings" charset="2"/>
              <a:buChar char="§"/>
              <a:defRPr sz="1800" b="0" i="0"/>
            </a:lvl3pPr>
            <a:lvl4pPr marL="1657350" indent="-285750">
              <a:lnSpc>
                <a:spcPct val="100000"/>
              </a:lnSpc>
              <a:spcBef>
                <a:spcPts val="600"/>
              </a:spcBef>
              <a:spcAft>
                <a:spcPts val="600"/>
              </a:spcAft>
              <a:buClr>
                <a:schemeClr val="accent2"/>
              </a:buClr>
              <a:buFont typeface="Wingdings" charset="2"/>
              <a:buChar char="§"/>
              <a:defRPr sz="1800" b="0" i="0"/>
            </a:lvl4pPr>
            <a:lvl5pPr marL="2114550" indent="-285750">
              <a:lnSpc>
                <a:spcPct val="100000"/>
              </a:lnSpc>
              <a:spcBef>
                <a:spcPts val="600"/>
              </a:spcBef>
              <a:spcAft>
                <a:spcPts val="600"/>
              </a:spcAft>
              <a:buClr>
                <a:schemeClr val="accent2"/>
              </a:buClr>
              <a:buFont typeface="Wingdings" charset="2"/>
              <a:buChar char="§"/>
              <a:defRPr sz="1800" b="0" i="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7" name="Straight Connector 6"/>
          <p:cNvCxnSpPr/>
          <p:nvPr userDrawn="1"/>
        </p:nvCxnSpPr>
        <p:spPr>
          <a:xfrm>
            <a:off x="4206553" y="1299308"/>
            <a:ext cx="0" cy="4914167"/>
          </a:xfrm>
          <a:prstGeom prst="line">
            <a:avLst/>
          </a:prstGeom>
          <a:ln w="19050"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1472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Three Column (NO LIN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592399" y="6529071"/>
            <a:ext cx="477520" cy="328930"/>
          </a:xfrm>
          <a:prstGeom prst="rect">
            <a:avLst/>
          </a:prstGeom>
        </p:spPr>
        <p:txBody>
          <a:bodyPr vert="horz" lIns="91440" tIns="45720" rIns="91440" bIns="45720" rtlCol="0" anchor="ctr"/>
          <a:lstStyle>
            <a:lvl1pPr algn="r">
              <a:defRPr lang="en-GB" sz="1000" b="0" kern="1200" smtClean="0">
                <a:solidFill>
                  <a:schemeClr val="bg1">
                    <a:lumMod val="65000"/>
                  </a:schemeClr>
                </a:solidFill>
                <a:latin typeface="Arial"/>
                <a:ea typeface="+mn-ea"/>
                <a:cs typeface="Arial"/>
              </a:defRPr>
            </a:lvl1pPr>
          </a:lstStyle>
          <a:p>
            <a:fld id="{E0B220BB-E068-4CCE-A93E-C1D78AB9F24E}" type="slidenum">
              <a:rPr lang="en-GB" smtClean="0"/>
              <a:pPr/>
              <a:t>‹#›</a:t>
            </a:fld>
            <a:endParaRPr lang="en-GB" dirty="0"/>
          </a:p>
        </p:txBody>
      </p:sp>
      <p:sp>
        <p:nvSpPr>
          <p:cNvPr id="4" name="Title Placeholder 3"/>
          <p:cNvSpPr>
            <a:spLocks noGrp="1"/>
          </p:cNvSpPr>
          <p:nvPr>
            <p:ph type="title"/>
          </p:nvPr>
        </p:nvSpPr>
        <p:spPr>
          <a:xfrm>
            <a:off x="656166" y="1013567"/>
            <a:ext cx="7736418" cy="1050192"/>
          </a:xfrm>
          <a:prstGeom prst="rect">
            <a:avLst/>
          </a:prstGeom>
        </p:spPr>
        <p:txBody>
          <a:bodyPr vert="horz" lIns="288000" tIns="0" rIns="91440" bIns="0" rtlCol="0" anchor="t">
            <a:normAutofit/>
          </a:bodyPr>
          <a:lstStyle/>
          <a:p>
            <a:r>
              <a:rPr lang="en-GB" dirty="0" smtClean="0"/>
              <a:t>Click to edit Master title style</a:t>
            </a:r>
            <a:endParaRPr lang="en-US" dirty="0"/>
          </a:p>
        </p:txBody>
      </p:sp>
      <p:sp>
        <p:nvSpPr>
          <p:cNvPr id="6" name="Text Placeholder 5"/>
          <p:cNvSpPr>
            <a:spLocks noGrp="1"/>
          </p:cNvSpPr>
          <p:nvPr>
            <p:ph type="body" sz="quarter" idx="10"/>
          </p:nvPr>
        </p:nvSpPr>
        <p:spPr>
          <a:xfrm>
            <a:off x="661138" y="2307175"/>
            <a:ext cx="2487083" cy="4221895"/>
          </a:xfrm>
          <a:prstGeom prst="rect">
            <a:avLst/>
          </a:prstGeom>
        </p:spPr>
        <p:txBody>
          <a:bodyPr vert="horz" lIns="288000" tIns="0" rIns="0" bIns="0"/>
          <a:lstStyle>
            <a:lvl1pPr marL="0" indent="0">
              <a:lnSpc>
                <a:spcPct val="100000"/>
              </a:lnSpc>
              <a:spcBef>
                <a:spcPts val="600"/>
              </a:spcBef>
              <a:spcAft>
                <a:spcPts val="600"/>
              </a:spcAft>
              <a:buFontTx/>
              <a:buNone/>
              <a:defRPr b="0" i="0"/>
            </a:lvl1pPr>
            <a:lvl2pPr marL="742950" indent="-285750">
              <a:lnSpc>
                <a:spcPct val="100000"/>
              </a:lnSpc>
              <a:spcBef>
                <a:spcPts val="600"/>
              </a:spcBef>
              <a:spcAft>
                <a:spcPts val="600"/>
              </a:spcAft>
              <a:buClr>
                <a:schemeClr val="accent2"/>
              </a:buClr>
              <a:buFont typeface="Wingdings" charset="2"/>
              <a:buChar char="§"/>
              <a:defRPr sz="1800" b="0" i="0"/>
            </a:lvl2pPr>
            <a:lvl3pPr marL="1200150" indent="-285750">
              <a:lnSpc>
                <a:spcPct val="100000"/>
              </a:lnSpc>
              <a:spcBef>
                <a:spcPts val="600"/>
              </a:spcBef>
              <a:spcAft>
                <a:spcPts val="600"/>
              </a:spcAft>
              <a:buClr>
                <a:schemeClr val="accent2"/>
              </a:buClr>
              <a:buFont typeface="Wingdings" charset="2"/>
              <a:buChar char="§"/>
              <a:defRPr sz="1800" b="0" i="0"/>
            </a:lvl3pPr>
            <a:lvl4pPr marL="1657350" indent="-285750">
              <a:lnSpc>
                <a:spcPct val="100000"/>
              </a:lnSpc>
              <a:spcBef>
                <a:spcPts val="600"/>
              </a:spcBef>
              <a:spcAft>
                <a:spcPts val="600"/>
              </a:spcAft>
              <a:buClr>
                <a:schemeClr val="accent2"/>
              </a:buClr>
              <a:buFont typeface="Wingdings" charset="2"/>
              <a:buChar char="§"/>
              <a:defRPr sz="1800" b="0" i="0"/>
            </a:lvl4pPr>
            <a:lvl5pPr marL="2114550" indent="-285750">
              <a:lnSpc>
                <a:spcPct val="100000"/>
              </a:lnSpc>
              <a:spcBef>
                <a:spcPts val="600"/>
              </a:spcBef>
              <a:spcAft>
                <a:spcPts val="600"/>
              </a:spcAft>
              <a:buClr>
                <a:schemeClr val="accent2"/>
              </a:buClr>
              <a:buFont typeface="Wingdings" charset="2"/>
              <a:buChar char="§"/>
              <a:defRPr sz="1800" b="0" i="0"/>
            </a:lvl5pPr>
          </a:lstStyle>
          <a:p>
            <a:pPr lvl="0"/>
            <a:r>
              <a:rPr lang="en-GB" dirty="0" smtClean="0"/>
              <a:t>Click to edit Master text styles</a:t>
            </a:r>
          </a:p>
          <a:p>
            <a:pPr lvl="1"/>
            <a:r>
              <a:rPr lang="en-GB" dirty="0" smtClean="0"/>
              <a:t>Second level</a:t>
            </a:r>
          </a:p>
          <a:p>
            <a:pPr lvl="2"/>
            <a:r>
              <a:rPr lang="en-GB" dirty="0" smtClean="0"/>
              <a:t>Third level</a:t>
            </a:r>
          </a:p>
        </p:txBody>
      </p:sp>
      <p:cxnSp>
        <p:nvCxnSpPr>
          <p:cNvPr id="7" name="Straight Connector 6"/>
          <p:cNvCxnSpPr/>
          <p:nvPr userDrawn="1"/>
        </p:nvCxnSpPr>
        <p:spPr>
          <a:xfrm>
            <a:off x="661137" y="1013567"/>
            <a:ext cx="0" cy="5515504"/>
          </a:xfrm>
          <a:prstGeom prst="line">
            <a:avLst/>
          </a:prstGeom>
          <a:ln w="19050"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3282275" y="2307175"/>
            <a:ext cx="2497666" cy="4221895"/>
          </a:xfrm>
          <a:prstGeom prst="rect">
            <a:avLst/>
          </a:prstGeom>
        </p:spPr>
        <p:txBody>
          <a:bodyPr vert="horz" lIns="288000" tIns="0" rIns="0" bIns="0"/>
          <a:lstStyle>
            <a:lvl1pPr marL="0" indent="0">
              <a:lnSpc>
                <a:spcPct val="100000"/>
              </a:lnSpc>
              <a:spcBef>
                <a:spcPts val="600"/>
              </a:spcBef>
              <a:spcAft>
                <a:spcPts val="600"/>
              </a:spcAft>
              <a:buFontTx/>
              <a:buNone/>
              <a:defRPr b="0" i="0"/>
            </a:lvl1pPr>
            <a:lvl2pPr marL="742950" indent="-285750">
              <a:lnSpc>
                <a:spcPct val="100000"/>
              </a:lnSpc>
              <a:spcBef>
                <a:spcPts val="600"/>
              </a:spcBef>
              <a:spcAft>
                <a:spcPts val="600"/>
              </a:spcAft>
              <a:buClr>
                <a:schemeClr val="accent2"/>
              </a:buClr>
              <a:buFont typeface="Wingdings" charset="2"/>
              <a:buChar char="§"/>
              <a:defRPr sz="1800" b="0" i="0"/>
            </a:lvl2pPr>
            <a:lvl3pPr marL="1200150" indent="-285750">
              <a:lnSpc>
                <a:spcPct val="100000"/>
              </a:lnSpc>
              <a:spcBef>
                <a:spcPts val="600"/>
              </a:spcBef>
              <a:spcAft>
                <a:spcPts val="600"/>
              </a:spcAft>
              <a:buClr>
                <a:schemeClr val="accent2"/>
              </a:buClr>
              <a:buFont typeface="Wingdings" charset="2"/>
              <a:buChar char="§"/>
              <a:defRPr sz="1800" b="0" i="0"/>
            </a:lvl3pPr>
            <a:lvl4pPr marL="1657350" indent="-285750">
              <a:lnSpc>
                <a:spcPct val="100000"/>
              </a:lnSpc>
              <a:spcBef>
                <a:spcPts val="600"/>
              </a:spcBef>
              <a:spcAft>
                <a:spcPts val="600"/>
              </a:spcAft>
              <a:buClr>
                <a:schemeClr val="accent2"/>
              </a:buClr>
              <a:buFont typeface="Wingdings" charset="2"/>
              <a:buChar char="§"/>
              <a:defRPr sz="1800" b="0" i="0"/>
            </a:lvl4pPr>
            <a:lvl5pPr marL="2114550" indent="-285750">
              <a:lnSpc>
                <a:spcPct val="100000"/>
              </a:lnSpc>
              <a:spcBef>
                <a:spcPts val="600"/>
              </a:spcBef>
              <a:spcAft>
                <a:spcPts val="600"/>
              </a:spcAft>
              <a:buClr>
                <a:schemeClr val="accent2"/>
              </a:buClr>
              <a:buFont typeface="Wingdings" charset="2"/>
              <a:buChar char="§"/>
              <a:defRPr sz="1800" b="0" i="0"/>
            </a:lvl5pPr>
          </a:lstStyle>
          <a:p>
            <a:pPr lvl="0"/>
            <a:r>
              <a:rPr lang="en-GB" dirty="0" smtClean="0"/>
              <a:t>Click to edit Master text styles</a:t>
            </a:r>
          </a:p>
          <a:p>
            <a:pPr lvl="1"/>
            <a:r>
              <a:rPr lang="en-GB" dirty="0" smtClean="0"/>
              <a:t>Second level</a:t>
            </a:r>
          </a:p>
          <a:p>
            <a:pPr lvl="2"/>
            <a:r>
              <a:rPr lang="en-GB" dirty="0" smtClean="0"/>
              <a:t>Third level</a:t>
            </a:r>
          </a:p>
        </p:txBody>
      </p:sp>
      <p:sp>
        <p:nvSpPr>
          <p:cNvPr id="14" name="Text Placeholder 5"/>
          <p:cNvSpPr>
            <a:spLocks noGrp="1"/>
          </p:cNvSpPr>
          <p:nvPr>
            <p:ph type="body" sz="quarter" idx="12"/>
          </p:nvPr>
        </p:nvSpPr>
        <p:spPr>
          <a:xfrm>
            <a:off x="5903413" y="2307175"/>
            <a:ext cx="2497666" cy="4221895"/>
          </a:xfrm>
          <a:prstGeom prst="rect">
            <a:avLst/>
          </a:prstGeom>
        </p:spPr>
        <p:txBody>
          <a:bodyPr vert="horz" lIns="288000" tIns="0" rIns="0" bIns="0"/>
          <a:lstStyle>
            <a:lvl1pPr marL="0" indent="0">
              <a:lnSpc>
                <a:spcPct val="100000"/>
              </a:lnSpc>
              <a:spcBef>
                <a:spcPts val="600"/>
              </a:spcBef>
              <a:spcAft>
                <a:spcPts val="600"/>
              </a:spcAft>
              <a:buFontTx/>
              <a:buNone/>
              <a:defRPr b="0" i="0"/>
            </a:lvl1pPr>
            <a:lvl2pPr marL="742950" indent="-285750">
              <a:lnSpc>
                <a:spcPct val="100000"/>
              </a:lnSpc>
              <a:spcBef>
                <a:spcPts val="600"/>
              </a:spcBef>
              <a:spcAft>
                <a:spcPts val="600"/>
              </a:spcAft>
              <a:buClr>
                <a:schemeClr val="accent2"/>
              </a:buClr>
              <a:buFont typeface="Wingdings" charset="2"/>
              <a:buChar char="§"/>
              <a:defRPr sz="1800" b="0" i="0"/>
            </a:lvl2pPr>
            <a:lvl3pPr marL="1200150" indent="-285750">
              <a:lnSpc>
                <a:spcPct val="100000"/>
              </a:lnSpc>
              <a:spcBef>
                <a:spcPts val="600"/>
              </a:spcBef>
              <a:spcAft>
                <a:spcPts val="600"/>
              </a:spcAft>
              <a:buClr>
                <a:schemeClr val="accent2"/>
              </a:buClr>
              <a:buFont typeface="Wingdings" charset="2"/>
              <a:buChar char="§"/>
              <a:defRPr sz="1800" b="0" i="0"/>
            </a:lvl3pPr>
            <a:lvl4pPr marL="1657350" indent="-285750">
              <a:lnSpc>
                <a:spcPct val="100000"/>
              </a:lnSpc>
              <a:spcBef>
                <a:spcPts val="600"/>
              </a:spcBef>
              <a:spcAft>
                <a:spcPts val="600"/>
              </a:spcAft>
              <a:buClr>
                <a:schemeClr val="accent2"/>
              </a:buClr>
              <a:buFont typeface="Wingdings" charset="2"/>
              <a:buChar char="§"/>
              <a:defRPr sz="1800" b="0" i="0"/>
            </a:lvl4pPr>
            <a:lvl5pPr marL="2114550" indent="-285750">
              <a:lnSpc>
                <a:spcPct val="100000"/>
              </a:lnSpc>
              <a:spcBef>
                <a:spcPts val="600"/>
              </a:spcBef>
              <a:spcAft>
                <a:spcPts val="600"/>
              </a:spcAft>
              <a:buClr>
                <a:schemeClr val="accent2"/>
              </a:buClr>
              <a:buFont typeface="Wingdings" charset="2"/>
              <a:buChar char="§"/>
              <a:defRPr sz="1800" b="0" i="0"/>
            </a:lvl5pPr>
          </a:lstStyle>
          <a:p>
            <a:pPr lvl="0"/>
            <a:r>
              <a:rPr lang="en-GB" dirty="0" smtClean="0"/>
              <a:t>Click to edit Master text styles</a:t>
            </a:r>
          </a:p>
          <a:p>
            <a:pPr lvl="1"/>
            <a:r>
              <a:rPr lang="en-GB" dirty="0" smtClean="0"/>
              <a:t>Second level</a:t>
            </a:r>
          </a:p>
          <a:p>
            <a:pPr lvl="2"/>
            <a:r>
              <a:rPr lang="en-GB" dirty="0" smtClean="0"/>
              <a:t>Third level</a:t>
            </a:r>
          </a:p>
        </p:txBody>
      </p:sp>
    </p:spTree>
    <p:extLst>
      <p:ext uri="{BB962C8B-B14F-4D97-AF65-F5344CB8AC3E}">
        <p14:creationId xmlns:p14="http://schemas.microsoft.com/office/powerpoint/2010/main" val="298205338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p Title + Quot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592399" y="6529071"/>
            <a:ext cx="477520" cy="328930"/>
          </a:xfrm>
          <a:prstGeom prst="rect">
            <a:avLst/>
          </a:prstGeom>
        </p:spPr>
        <p:txBody>
          <a:bodyPr vert="horz" lIns="91440" tIns="45720" rIns="91440" bIns="45720" rtlCol="0" anchor="ctr"/>
          <a:lstStyle>
            <a:lvl1pPr algn="r">
              <a:defRPr lang="en-GB" sz="1000" b="0" kern="1200" smtClean="0">
                <a:solidFill>
                  <a:schemeClr val="bg1">
                    <a:lumMod val="65000"/>
                  </a:schemeClr>
                </a:solidFill>
                <a:latin typeface="Arial"/>
                <a:ea typeface="+mn-ea"/>
                <a:cs typeface="Arial"/>
              </a:defRPr>
            </a:lvl1pPr>
          </a:lstStyle>
          <a:p>
            <a:fld id="{E0B220BB-E068-4CCE-A93E-C1D78AB9F24E}" type="slidenum">
              <a:rPr lang="en-GB" smtClean="0"/>
              <a:pPr/>
              <a:t>‹#›</a:t>
            </a:fld>
            <a:endParaRPr lang="en-GB" dirty="0"/>
          </a:p>
        </p:txBody>
      </p:sp>
      <p:sp>
        <p:nvSpPr>
          <p:cNvPr id="4" name="Title Placeholder 3"/>
          <p:cNvSpPr>
            <a:spLocks noGrp="1"/>
          </p:cNvSpPr>
          <p:nvPr>
            <p:ph type="title"/>
          </p:nvPr>
        </p:nvSpPr>
        <p:spPr>
          <a:xfrm>
            <a:off x="661136" y="1013567"/>
            <a:ext cx="7731447" cy="1314766"/>
          </a:xfrm>
          <a:prstGeom prst="rect">
            <a:avLst/>
          </a:prstGeom>
        </p:spPr>
        <p:txBody>
          <a:bodyPr vert="horz" lIns="288000" tIns="0" rIns="91440" bIns="0" rtlCol="0" anchor="t">
            <a:normAutofit/>
          </a:bodyPr>
          <a:lstStyle/>
          <a:p>
            <a:r>
              <a:rPr lang="en-GB" dirty="0" smtClean="0"/>
              <a:t>Click to edit Master title style</a:t>
            </a:r>
            <a:endParaRPr lang="en-US" dirty="0"/>
          </a:p>
        </p:txBody>
      </p:sp>
      <p:cxnSp>
        <p:nvCxnSpPr>
          <p:cNvPr id="7" name="Straight Connector 6"/>
          <p:cNvCxnSpPr/>
          <p:nvPr userDrawn="1"/>
        </p:nvCxnSpPr>
        <p:spPr>
          <a:xfrm>
            <a:off x="661137" y="1013567"/>
            <a:ext cx="0" cy="5515504"/>
          </a:xfrm>
          <a:prstGeom prst="line">
            <a:avLst/>
          </a:prstGeom>
          <a:ln w="19050"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quote marks fo PP-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946" y="2565650"/>
            <a:ext cx="1173752" cy="562501"/>
          </a:xfrm>
          <a:prstGeom prst="rect">
            <a:avLst/>
          </a:prstGeom>
        </p:spPr>
      </p:pic>
      <p:sp>
        <p:nvSpPr>
          <p:cNvPr id="8" name="Text Placeholder 5"/>
          <p:cNvSpPr>
            <a:spLocks noGrp="1"/>
          </p:cNvSpPr>
          <p:nvPr>
            <p:ph type="body" sz="quarter" idx="11"/>
          </p:nvPr>
        </p:nvSpPr>
        <p:spPr>
          <a:xfrm>
            <a:off x="661138" y="3128151"/>
            <a:ext cx="7731446" cy="2956418"/>
          </a:xfrm>
          <a:prstGeom prst="rect">
            <a:avLst/>
          </a:prstGeom>
        </p:spPr>
        <p:txBody>
          <a:bodyPr vert="horz" lIns="252000" tIns="288000" rIns="0" bIns="0"/>
          <a:lstStyle>
            <a:lvl1pPr marL="0" indent="0">
              <a:lnSpc>
                <a:spcPct val="100000"/>
              </a:lnSpc>
              <a:spcBef>
                <a:spcPts val="600"/>
              </a:spcBef>
              <a:spcAft>
                <a:spcPts val="600"/>
              </a:spcAft>
              <a:buFontTx/>
              <a:buNone/>
              <a:defRPr sz="2000" b="0" i="0">
                <a:solidFill>
                  <a:schemeClr val="bg1">
                    <a:lumMod val="65000"/>
                  </a:schemeClr>
                </a:solidFill>
              </a:defRPr>
            </a:lvl1pPr>
            <a:lvl2pPr marL="742950" indent="-285750">
              <a:lnSpc>
                <a:spcPct val="100000"/>
              </a:lnSpc>
              <a:spcBef>
                <a:spcPts val="600"/>
              </a:spcBef>
              <a:spcAft>
                <a:spcPts val="600"/>
              </a:spcAft>
              <a:buClr>
                <a:schemeClr val="accent2"/>
              </a:buClr>
              <a:buFont typeface="Wingdings" charset="2"/>
              <a:buChar char="§"/>
              <a:defRPr sz="2000" b="0" i="0">
                <a:solidFill>
                  <a:schemeClr val="tx1">
                    <a:lumMod val="50000"/>
                    <a:lumOff val="50000"/>
                  </a:schemeClr>
                </a:solidFill>
              </a:defRPr>
            </a:lvl2pPr>
            <a:lvl3pPr marL="1200150" indent="-285750">
              <a:lnSpc>
                <a:spcPct val="100000"/>
              </a:lnSpc>
              <a:spcBef>
                <a:spcPts val="600"/>
              </a:spcBef>
              <a:spcAft>
                <a:spcPts val="600"/>
              </a:spcAft>
              <a:buClr>
                <a:schemeClr val="accent2"/>
              </a:buClr>
              <a:buFont typeface="Wingdings" charset="2"/>
              <a:buChar char="§"/>
              <a:defRPr sz="2000" b="0" i="0">
                <a:solidFill>
                  <a:schemeClr val="tx1">
                    <a:lumMod val="50000"/>
                    <a:lumOff val="50000"/>
                  </a:schemeClr>
                </a:solidFill>
              </a:defRPr>
            </a:lvl3pPr>
            <a:lvl4pPr marL="1657350" indent="-285750">
              <a:lnSpc>
                <a:spcPct val="100000"/>
              </a:lnSpc>
              <a:spcBef>
                <a:spcPts val="600"/>
              </a:spcBef>
              <a:spcAft>
                <a:spcPts val="600"/>
              </a:spcAft>
              <a:buClr>
                <a:schemeClr val="accent2"/>
              </a:buClr>
              <a:buFont typeface="Wingdings" charset="2"/>
              <a:buChar char="§"/>
              <a:defRPr sz="2000" b="0" i="0">
                <a:solidFill>
                  <a:schemeClr val="tx1">
                    <a:lumMod val="50000"/>
                    <a:lumOff val="50000"/>
                  </a:schemeClr>
                </a:solidFill>
              </a:defRPr>
            </a:lvl4pPr>
            <a:lvl5pPr marL="2114550" indent="-285750">
              <a:lnSpc>
                <a:spcPct val="100000"/>
              </a:lnSpc>
              <a:spcBef>
                <a:spcPts val="600"/>
              </a:spcBef>
              <a:spcAft>
                <a:spcPts val="600"/>
              </a:spcAft>
              <a:buClr>
                <a:schemeClr val="accent2"/>
              </a:buClr>
              <a:buFont typeface="Wingdings" charset="2"/>
              <a:buChar char="§"/>
              <a:defRPr sz="2000" b="0" i="0">
                <a:solidFill>
                  <a:schemeClr val="tx1">
                    <a:lumMod val="50000"/>
                    <a:lumOff val="50000"/>
                  </a:schemeClr>
                </a:solidFill>
              </a:defRPr>
            </a:lvl5pPr>
          </a:lstStyle>
          <a:p>
            <a:pPr lvl="0"/>
            <a:r>
              <a:rPr lang="en-GB" dirty="0" smtClean="0"/>
              <a:t>Click to edit Master text styles</a:t>
            </a:r>
            <a:endParaRPr lang="en-US" dirty="0"/>
          </a:p>
        </p:txBody>
      </p:sp>
      <p:sp>
        <p:nvSpPr>
          <p:cNvPr id="13" name="Text Placeholder 4"/>
          <p:cNvSpPr>
            <a:spLocks noGrp="1"/>
          </p:cNvSpPr>
          <p:nvPr>
            <p:ph type="body" sz="quarter" idx="13" hasCustomPrompt="1"/>
          </p:nvPr>
        </p:nvSpPr>
        <p:spPr>
          <a:xfrm>
            <a:off x="661137" y="6095152"/>
            <a:ext cx="7731446" cy="444502"/>
          </a:xfrm>
          <a:prstGeom prst="rect">
            <a:avLst/>
          </a:prstGeom>
        </p:spPr>
        <p:txBody>
          <a:bodyPr vert="horz" lIns="288000" tIns="252000"/>
          <a:lstStyle>
            <a:lvl1pPr marL="0" indent="0">
              <a:buFontTx/>
              <a:buNone/>
              <a:defRPr sz="1200" b="1">
                <a:solidFill>
                  <a:schemeClr val="accent2"/>
                </a:solidFill>
              </a:defRPr>
            </a:lvl1pPr>
            <a:lvl2pPr marL="457200" indent="0">
              <a:buFontTx/>
              <a:buNone/>
              <a:defRPr sz="1200" b="1">
                <a:solidFill>
                  <a:schemeClr val="accent2"/>
                </a:solidFill>
              </a:defRPr>
            </a:lvl2pPr>
            <a:lvl3pPr marL="914400" indent="0">
              <a:buFontTx/>
              <a:buNone/>
              <a:defRPr sz="1200" b="1">
                <a:solidFill>
                  <a:schemeClr val="accent2"/>
                </a:solidFill>
              </a:defRPr>
            </a:lvl3pPr>
            <a:lvl4pPr marL="1371600" indent="0">
              <a:buFontTx/>
              <a:buNone/>
              <a:defRPr sz="1200" b="1">
                <a:solidFill>
                  <a:schemeClr val="accent2"/>
                </a:solidFill>
              </a:defRPr>
            </a:lvl4pPr>
            <a:lvl5pPr marL="1828800" indent="0">
              <a:buFontTx/>
              <a:buNone/>
              <a:defRPr sz="1200" b="1">
                <a:solidFill>
                  <a:schemeClr val="accent2"/>
                </a:solidFill>
              </a:defRPr>
            </a:lvl5pPr>
          </a:lstStyle>
          <a:p>
            <a:pPr lvl="0"/>
            <a:r>
              <a:rPr lang="en-GB" dirty="0" smtClean="0"/>
              <a:t>CLICK TO ADD A CREDIT</a:t>
            </a:r>
            <a:endParaRPr lang="en-US" dirty="0"/>
          </a:p>
        </p:txBody>
      </p:sp>
    </p:spTree>
    <p:extLst>
      <p:ext uri="{BB962C8B-B14F-4D97-AF65-F5344CB8AC3E}">
        <p14:creationId xmlns:p14="http://schemas.microsoft.com/office/powerpoint/2010/main" val="7626315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592399" y="6529071"/>
            <a:ext cx="477520" cy="328930"/>
          </a:xfrm>
          <a:prstGeom prst="rect">
            <a:avLst/>
          </a:prstGeom>
        </p:spPr>
        <p:txBody>
          <a:bodyPr vert="horz" lIns="91440" tIns="45720" rIns="91440" bIns="45720" rtlCol="0" anchor="ctr"/>
          <a:lstStyle>
            <a:lvl1pPr algn="r">
              <a:defRPr lang="en-GB" sz="1000" b="0" kern="1200" smtClean="0">
                <a:solidFill>
                  <a:schemeClr val="bg1">
                    <a:lumMod val="65000"/>
                  </a:schemeClr>
                </a:solidFill>
                <a:latin typeface="Arial"/>
                <a:ea typeface="+mn-ea"/>
                <a:cs typeface="Arial"/>
              </a:defRPr>
            </a:lvl1pPr>
          </a:lstStyle>
          <a:p>
            <a:fld id="{E0B220BB-E068-4CCE-A93E-C1D78AB9F24E}" type="slidenum">
              <a:rPr lang="en-GB" smtClean="0"/>
              <a:pPr/>
              <a:t>‹#›</a:t>
            </a:fld>
            <a:endParaRPr lang="en-GB" dirty="0"/>
          </a:p>
        </p:txBody>
      </p:sp>
      <p:cxnSp>
        <p:nvCxnSpPr>
          <p:cNvPr id="7" name="Straight Connector 6"/>
          <p:cNvCxnSpPr/>
          <p:nvPr userDrawn="1"/>
        </p:nvCxnSpPr>
        <p:spPr>
          <a:xfrm>
            <a:off x="1317310" y="1481667"/>
            <a:ext cx="0" cy="4434416"/>
          </a:xfrm>
          <a:prstGeom prst="line">
            <a:avLst/>
          </a:prstGeom>
          <a:ln w="19050"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quote marks fo PP-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119" y="1481667"/>
            <a:ext cx="1173752" cy="562501"/>
          </a:xfrm>
          <a:prstGeom prst="rect">
            <a:avLst/>
          </a:prstGeom>
        </p:spPr>
      </p:pic>
      <p:sp>
        <p:nvSpPr>
          <p:cNvPr id="6" name="Text Placeholder 5"/>
          <p:cNvSpPr>
            <a:spLocks noGrp="1"/>
          </p:cNvSpPr>
          <p:nvPr userDrawn="1">
            <p:ph type="body" sz="quarter" idx="11" hasCustomPrompt="1"/>
          </p:nvPr>
        </p:nvSpPr>
        <p:spPr>
          <a:xfrm>
            <a:off x="1317310" y="2060818"/>
            <a:ext cx="6747190" cy="3410763"/>
          </a:xfrm>
          <a:prstGeom prst="rect">
            <a:avLst/>
          </a:prstGeom>
        </p:spPr>
        <p:txBody>
          <a:bodyPr vert="horz" lIns="252000" tIns="288000" rIns="0" bIns="0"/>
          <a:lstStyle>
            <a:lvl1pPr marL="0" indent="0">
              <a:lnSpc>
                <a:spcPct val="100000"/>
              </a:lnSpc>
              <a:spcBef>
                <a:spcPts val="600"/>
              </a:spcBef>
              <a:spcAft>
                <a:spcPts val="600"/>
              </a:spcAft>
              <a:buFontTx/>
              <a:buNone/>
              <a:defRPr sz="2000" b="0" i="0">
                <a:solidFill>
                  <a:schemeClr val="bg1">
                    <a:lumMod val="65000"/>
                  </a:schemeClr>
                </a:solidFill>
              </a:defRPr>
            </a:lvl1pPr>
            <a:lvl2pPr marL="742950" indent="-285750">
              <a:lnSpc>
                <a:spcPct val="100000"/>
              </a:lnSpc>
              <a:spcBef>
                <a:spcPts val="600"/>
              </a:spcBef>
              <a:spcAft>
                <a:spcPts val="600"/>
              </a:spcAft>
              <a:buClr>
                <a:schemeClr val="accent2"/>
              </a:buClr>
              <a:buFont typeface="Wingdings" charset="2"/>
              <a:buChar char="§"/>
              <a:defRPr sz="2000" b="0" i="0">
                <a:solidFill>
                  <a:schemeClr val="tx1">
                    <a:lumMod val="50000"/>
                    <a:lumOff val="50000"/>
                  </a:schemeClr>
                </a:solidFill>
              </a:defRPr>
            </a:lvl2pPr>
            <a:lvl3pPr marL="1200150" indent="-285750">
              <a:lnSpc>
                <a:spcPct val="100000"/>
              </a:lnSpc>
              <a:spcBef>
                <a:spcPts val="600"/>
              </a:spcBef>
              <a:spcAft>
                <a:spcPts val="600"/>
              </a:spcAft>
              <a:buClr>
                <a:schemeClr val="accent2"/>
              </a:buClr>
              <a:buFont typeface="Wingdings" charset="2"/>
              <a:buChar char="§"/>
              <a:defRPr sz="2000" b="0" i="0">
                <a:solidFill>
                  <a:schemeClr val="tx1">
                    <a:lumMod val="50000"/>
                    <a:lumOff val="50000"/>
                  </a:schemeClr>
                </a:solidFill>
              </a:defRPr>
            </a:lvl3pPr>
            <a:lvl4pPr marL="1657350" indent="-285750">
              <a:lnSpc>
                <a:spcPct val="100000"/>
              </a:lnSpc>
              <a:spcBef>
                <a:spcPts val="600"/>
              </a:spcBef>
              <a:spcAft>
                <a:spcPts val="600"/>
              </a:spcAft>
              <a:buClr>
                <a:schemeClr val="accent2"/>
              </a:buClr>
              <a:buFont typeface="Wingdings" charset="2"/>
              <a:buChar char="§"/>
              <a:defRPr sz="2000" b="0" i="0">
                <a:solidFill>
                  <a:schemeClr val="tx1">
                    <a:lumMod val="50000"/>
                    <a:lumOff val="50000"/>
                  </a:schemeClr>
                </a:solidFill>
              </a:defRPr>
            </a:lvl4pPr>
            <a:lvl5pPr marL="2114550" indent="-285750">
              <a:lnSpc>
                <a:spcPct val="100000"/>
              </a:lnSpc>
              <a:spcBef>
                <a:spcPts val="600"/>
              </a:spcBef>
              <a:spcAft>
                <a:spcPts val="600"/>
              </a:spcAft>
              <a:buClr>
                <a:schemeClr val="accent2"/>
              </a:buClr>
              <a:buFont typeface="Wingdings" charset="2"/>
              <a:buChar char="§"/>
              <a:defRPr sz="2000" b="0" i="0">
                <a:solidFill>
                  <a:schemeClr val="tx1">
                    <a:lumMod val="50000"/>
                    <a:lumOff val="50000"/>
                  </a:schemeClr>
                </a:solidFill>
              </a:defRPr>
            </a:lvl5pPr>
          </a:lstStyle>
          <a:p>
            <a:pPr lvl="0"/>
            <a:r>
              <a:rPr lang="en-GB" dirty="0" smtClean="0"/>
              <a:t>Click to add a quote</a:t>
            </a:r>
            <a:endParaRPr lang="en-US" dirty="0"/>
          </a:p>
        </p:txBody>
      </p:sp>
      <p:sp>
        <p:nvSpPr>
          <p:cNvPr id="11" name="Text Placeholder 4"/>
          <p:cNvSpPr>
            <a:spLocks noGrp="1"/>
          </p:cNvSpPr>
          <p:nvPr userDrawn="1">
            <p:ph type="body" sz="quarter" idx="13" hasCustomPrompt="1"/>
          </p:nvPr>
        </p:nvSpPr>
        <p:spPr>
          <a:xfrm>
            <a:off x="1317310" y="5482165"/>
            <a:ext cx="6747190" cy="444502"/>
          </a:xfrm>
          <a:prstGeom prst="rect">
            <a:avLst/>
          </a:prstGeom>
        </p:spPr>
        <p:txBody>
          <a:bodyPr vert="horz" lIns="288000" tIns="252000"/>
          <a:lstStyle>
            <a:lvl1pPr marL="0" indent="0">
              <a:buFontTx/>
              <a:buNone/>
              <a:defRPr sz="1200" b="1">
                <a:solidFill>
                  <a:schemeClr val="accent2"/>
                </a:solidFill>
              </a:defRPr>
            </a:lvl1pPr>
            <a:lvl2pPr marL="457200" indent="0">
              <a:buFontTx/>
              <a:buNone/>
              <a:defRPr sz="1200" b="1">
                <a:solidFill>
                  <a:schemeClr val="accent2"/>
                </a:solidFill>
              </a:defRPr>
            </a:lvl2pPr>
            <a:lvl3pPr marL="914400" indent="0">
              <a:buFontTx/>
              <a:buNone/>
              <a:defRPr sz="1200" b="1">
                <a:solidFill>
                  <a:schemeClr val="accent2"/>
                </a:solidFill>
              </a:defRPr>
            </a:lvl3pPr>
            <a:lvl4pPr marL="1371600" indent="0">
              <a:buFontTx/>
              <a:buNone/>
              <a:defRPr sz="1200" b="1">
                <a:solidFill>
                  <a:schemeClr val="accent2"/>
                </a:solidFill>
              </a:defRPr>
            </a:lvl4pPr>
            <a:lvl5pPr marL="1828800" indent="0">
              <a:buFontTx/>
              <a:buNone/>
              <a:defRPr sz="1200" b="1">
                <a:solidFill>
                  <a:schemeClr val="accent2"/>
                </a:solidFill>
              </a:defRPr>
            </a:lvl5pPr>
          </a:lstStyle>
          <a:p>
            <a:pPr lvl="0"/>
            <a:r>
              <a:rPr lang="en-GB" dirty="0" smtClean="0"/>
              <a:t>CLICK TO ADD A CREDIT</a:t>
            </a:r>
            <a:endParaRPr lang="en-US" dirty="0"/>
          </a:p>
        </p:txBody>
      </p:sp>
    </p:spTree>
    <p:extLst>
      <p:ext uri="{BB962C8B-B14F-4D97-AF65-F5344CB8AC3E}">
        <p14:creationId xmlns:p14="http://schemas.microsoft.com/office/powerpoint/2010/main" val="36362647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656166" y="2264832"/>
            <a:ext cx="7736418" cy="1968500"/>
          </a:xfrm>
          <a:prstGeom prst="rect">
            <a:avLst/>
          </a:prstGeom>
        </p:spPr>
        <p:txBody>
          <a:bodyPr vert="horz" lIns="288000" tIns="0" rIns="91440" bIns="0" rtlCol="0" anchor="ctr">
            <a:normAutofit/>
          </a:bodyPr>
          <a:lstStyle>
            <a:lvl1pPr algn="ctr">
              <a:defRPr sz="3600"/>
            </a:lvl1pPr>
          </a:lstStyle>
          <a:p>
            <a:r>
              <a:rPr lang="en-GB" dirty="0" smtClean="0"/>
              <a:t>Click to edit Master title style</a:t>
            </a:r>
            <a:endParaRPr lang="en-US" dirty="0"/>
          </a:p>
        </p:txBody>
      </p:sp>
    </p:spTree>
    <p:extLst>
      <p:ext uri="{BB962C8B-B14F-4D97-AF65-F5344CB8AC3E}">
        <p14:creationId xmlns:p14="http://schemas.microsoft.com/office/powerpoint/2010/main" val="34702434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PS - INTRODUCTI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9952" y="517027"/>
            <a:ext cx="2815135" cy="665443"/>
          </a:xfrm>
          <a:prstGeom prst="rect">
            <a:avLst/>
          </a:prstGeom>
        </p:spPr>
      </p:pic>
      <p:grpSp>
        <p:nvGrpSpPr>
          <p:cNvPr id="21" name="Group 20"/>
          <p:cNvGrpSpPr/>
          <p:nvPr userDrawn="1"/>
        </p:nvGrpSpPr>
        <p:grpSpPr>
          <a:xfrm>
            <a:off x="1747726" y="1753155"/>
            <a:ext cx="6630731" cy="4700808"/>
            <a:chOff x="1747726" y="1753155"/>
            <a:chExt cx="6630731" cy="4700808"/>
          </a:xfrm>
        </p:grpSpPr>
        <p:sp>
          <p:nvSpPr>
            <p:cNvPr id="22" name="Rectangle 21"/>
            <p:cNvSpPr/>
            <p:nvPr userDrawn="1"/>
          </p:nvSpPr>
          <p:spPr>
            <a:xfrm>
              <a:off x="1747726" y="1753155"/>
              <a:ext cx="5390080" cy="487019"/>
            </a:xfrm>
            <a:prstGeom prst="rect">
              <a:avLst/>
            </a:prstGeom>
          </p:spPr>
          <p:txBody>
            <a:bodyPr wrap="square" anchor="t" anchorCtr="0">
              <a:noAutofit/>
            </a:bodyPr>
            <a:lstStyle/>
            <a:p>
              <a:pPr lvl="0" defTabSz="914400">
                <a:defRPr sz="1800" b="0">
                  <a:solidFill>
                    <a:srgbClr val="000000"/>
                  </a:solidFill>
                </a:defRPr>
              </a:pPr>
              <a:r>
                <a:rPr lang="en-GB" sz="2400" b="1" kern="0" dirty="0" smtClean="0">
                  <a:solidFill>
                    <a:schemeClr val="accent1"/>
                  </a:solidFill>
                  <a:latin typeface="Arial"/>
                  <a:cs typeface="Arial"/>
                </a:rPr>
                <a:t>MORE THAN DEFENCE</a:t>
              </a:r>
              <a:endParaRPr lang="en-GB" sz="2400" b="1" kern="0" dirty="0">
                <a:solidFill>
                  <a:schemeClr val="accent1"/>
                </a:solidFill>
                <a:latin typeface="Arial"/>
                <a:cs typeface="Arial"/>
              </a:endParaRPr>
            </a:p>
          </p:txBody>
        </p:sp>
        <p:sp>
          <p:nvSpPr>
            <p:cNvPr id="23" name="Content Placeholder 6"/>
            <p:cNvSpPr txBox="1">
              <a:spLocks/>
            </p:cNvSpPr>
            <p:nvPr userDrawn="1"/>
          </p:nvSpPr>
          <p:spPr>
            <a:xfrm>
              <a:off x="2858966" y="2555590"/>
              <a:ext cx="5519491" cy="3898373"/>
            </a:xfrm>
            <a:prstGeom prst="rect">
              <a:avLst/>
            </a:prstGeom>
          </p:spPr>
          <p:txBody>
            <a:bodyPr vert="horz" lIns="91440" tIns="45720" rIns="91440" bIns="45720" rtlCol="0">
              <a:noAutofit/>
            </a:bodyPr>
            <a:lstStyle>
              <a:lvl1pPr marL="342900" indent="-342900" algn="l" defTabSz="914400" rtl="0" eaLnBrk="1" latinLnBrk="0" hangingPunct="1">
                <a:spcBef>
                  <a:spcPts val="1800"/>
                </a:spcBef>
                <a:buSzPct val="103000"/>
                <a:buFont typeface="Wingdings" panose="05000000000000000000" pitchFamily="2" charset="2"/>
                <a:buChar char=""/>
                <a:defRPr sz="2400" b="1" kern="1200">
                  <a:solidFill>
                    <a:srgbClr val="153171"/>
                  </a:solidFill>
                  <a:latin typeface="+mn-lt"/>
                  <a:ea typeface="+mn-ea"/>
                  <a:cs typeface="Arial"/>
                </a:defRPr>
              </a:lvl1pPr>
              <a:lvl2pPr marL="742950" indent="-285750" algn="l" defTabSz="914400" rtl="0" eaLnBrk="1" latinLnBrk="0" hangingPunct="1">
                <a:spcBef>
                  <a:spcPts val="1800"/>
                </a:spcBef>
                <a:buFont typeface="Wingdings" panose="05000000000000000000" pitchFamily="2" charset="2"/>
                <a:buChar char="§"/>
                <a:defRPr sz="2400" b="1" kern="1200">
                  <a:solidFill>
                    <a:srgbClr val="007BC2"/>
                  </a:solidFill>
                  <a:latin typeface="+mn-lt"/>
                  <a:ea typeface="+mn-ea"/>
                  <a:cs typeface="Arial"/>
                </a:defRPr>
              </a:lvl2pPr>
              <a:lvl3pPr marL="1143000" indent="-228600" algn="l" defTabSz="914400" rtl="0" eaLnBrk="1" latinLnBrk="0" hangingPunct="1">
                <a:spcBef>
                  <a:spcPts val="1800"/>
                </a:spcBef>
                <a:buFont typeface="Arial" panose="020B0604020202020204" pitchFamily="34" charset="0"/>
                <a:buChar char="•"/>
                <a:defRPr sz="2400" b="1" kern="1200">
                  <a:solidFill>
                    <a:srgbClr val="00B0F0"/>
                  </a:solidFill>
                  <a:latin typeface="+mn-lt"/>
                  <a:ea typeface="+mn-ea"/>
                  <a:cs typeface="Arial"/>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3000"/>
                </a:spcAft>
                <a:buFontTx/>
                <a:buNone/>
              </a:pPr>
              <a:r>
                <a:rPr lang="en-GB" sz="1600" b="0" dirty="0" smtClean="0">
                  <a:solidFill>
                    <a:srgbClr val="212121"/>
                  </a:solidFill>
                  <a:latin typeface="Arial"/>
                </a:rPr>
                <a:t>Medical Protection is the world’s leading protection </a:t>
              </a:r>
              <a:br>
                <a:rPr lang="en-GB" sz="1600" b="0" dirty="0" smtClean="0">
                  <a:solidFill>
                    <a:srgbClr val="212121"/>
                  </a:solidFill>
                  <a:latin typeface="Arial"/>
                </a:rPr>
              </a:br>
              <a:r>
                <a:rPr lang="en-GB" sz="1600" b="0" dirty="0" smtClean="0">
                  <a:solidFill>
                    <a:srgbClr val="212121"/>
                  </a:solidFill>
                  <a:latin typeface="Arial"/>
                </a:rPr>
                <a:t>organisation for health care professionals</a:t>
              </a:r>
            </a:p>
            <a:p>
              <a:pPr marL="0" indent="0">
                <a:spcBef>
                  <a:spcPts val="0"/>
                </a:spcBef>
                <a:spcAft>
                  <a:spcPts val="3000"/>
                </a:spcAft>
                <a:buFontTx/>
                <a:buNone/>
              </a:pPr>
              <a:r>
                <a:rPr lang="en-GB" sz="1600" b="0" dirty="0" smtClean="0">
                  <a:solidFill>
                    <a:srgbClr val="212121"/>
                  </a:solidFill>
                  <a:latin typeface="Arial"/>
                </a:rPr>
                <a:t>As a not-for-profit, mutual organisation, we protect and </a:t>
              </a:r>
              <a:br>
                <a:rPr lang="en-GB" sz="1600" b="0" dirty="0" smtClean="0">
                  <a:solidFill>
                    <a:srgbClr val="212121"/>
                  </a:solidFill>
                  <a:latin typeface="Arial"/>
                </a:rPr>
              </a:br>
              <a:r>
                <a:rPr lang="en-GB" sz="1600" b="0" dirty="0" smtClean="0">
                  <a:solidFill>
                    <a:srgbClr val="212121"/>
                  </a:solidFill>
                  <a:latin typeface="Arial"/>
                </a:rPr>
                <a:t>support the professional interests of more than 300,000</a:t>
              </a:r>
              <a:br>
                <a:rPr lang="en-GB" sz="1600" b="0" dirty="0" smtClean="0">
                  <a:solidFill>
                    <a:srgbClr val="212121"/>
                  </a:solidFill>
                  <a:latin typeface="Arial"/>
                </a:rPr>
              </a:br>
              <a:r>
                <a:rPr lang="en-GB" sz="1600" b="0" dirty="0" smtClean="0">
                  <a:solidFill>
                    <a:srgbClr val="212121"/>
                  </a:solidFill>
                  <a:latin typeface="Arial"/>
                </a:rPr>
                <a:t>members around the world </a:t>
              </a:r>
            </a:p>
            <a:p>
              <a:pPr marL="0" marR="0" indent="0" algn="l" defTabSz="914400" rtl="0" eaLnBrk="1" fontAlgn="auto" latinLnBrk="0" hangingPunct="1">
                <a:lnSpc>
                  <a:spcPct val="100000"/>
                </a:lnSpc>
                <a:spcBef>
                  <a:spcPts val="0"/>
                </a:spcBef>
                <a:spcAft>
                  <a:spcPts val="3000"/>
                </a:spcAft>
                <a:buClrTx/>
                <a:buSzPct val="103000"/>
                <a:buFontTx/>
                <a:buNone/>
                <a:tabLst/>
                <a:defRPr/>
              </a:pPr>
              <a:r>
                <a:rPr lang="en-GB" sz="1600" b="0" dirty="0" smtClean="0">
                  <a:solidFill>
                    <a:srgbClr val="212121"/>
                  </a:solidFill>
                  <a:latin typeface="Arial"/>
                </a:rPr>
                <a:t>Membership provides access to expert advice and support together with the right to request indemnity for complaints or claims arising from professional practice </a:t>
              </a:r>
            </a:p>
            <a:p>
              <a:pPr marL="0" indent="0">
                <a:spcBef>
                  <a:spcPts val="0"/>
                </a:spcBef>
                <a:spcAft>
                  <a:spcPts val="3000"/>
                </a:spcAft>
                <a:buFontTx/>
                <a:buNone/>
              </a:pPr>
              <a:r>
                <a:rPr lang="en-GB" sz="1600" b="0" dirty="0" smtClean="0">
                  <a:solidFill>
                    <a:srgbClr val="212121"/>
                  </a:solidFill>
                  <a:latin typeface="Arial"/>
                </a:rPr>
                <a:t>Our philosophy is to support safe practice in medicine</a:t>
              </a:r>
              <a:br>
                <a:rPr lang="en-GB" sz="1600" b="0" dirty="0" smtClean="0">
                  <a:solidFill>
                    <a:srgbClr val="212121"/>
                  </a:solidFill>
                  <a:latin typeface="Arial"/>
                </a:rPr>
              </a:br>
              <a:r>
                <a:rPr lang="en-GB" sz="1600" b="0" dirty="0" smtClean="0">
                  <a:solidFill>
                    <a:srgbClr val="212121"/>
                  </a:solidFill>
                  <a:latin typeface="Arial"/>
                </a:rPr>
                <a:t>by helping to avert problems in the first place</a:t>
              </a:r>
              <a:endParaRPr lang="en-GB" sz="1600" b="0" dirty="0">
                <a:solidFill>
                  <a:srgbClr val="212121"/>
                </a:solidFill>
                <a:latin typeface="Arial"/>
              </a:endParaRPr>
            </a:p>
          </p:txBody>
        </p:sp>
        <p:pic>
          <p:nvPicPr>
            <p:cNvPr id="24" name="Picture 23" descr="globe icon blu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0191" y="2484403"/>
              <a:ext cx="591972" cy="673030"/>
            </a:xfrm>
            <a:prstGeom prst="rect">
              <a:avLst/>
            </a:prstGeom>
          </p:spPr>
        </p:pic>
        <p:pic>
          <p:nvPicPr>
            <p:cNvPr id="25" name="Picture 24" descr="scales blue sheild.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94761" y="3493488"/>
              <a:ext cx="705158" cy="753790"/>
            </a:xfrm>
            <a:prstGeom prst="rect">
              <a:avLst/>
            </a:prstGeom>
          </p:spPr>
        </p:pic>
        <p:pic>
          <p:nvPicPr>
            <p:cNvPr id="26" name="Picture 25" descr="head speech.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22563" y="4579576"/>
              <a:ext cx="780662" cy="752132"/>
            </a:xfrm>
            <a:prstGeom prst="rect">
              <a:avLst/>
            </a:prstGeom>
          </p:spPr>
        </p:pic>
        <p:pic>
          <p:nvPicPr>
            <p:cNvPr id="27" name="Picture 26" descr="heart hands blu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42553" y="5594777"/>
              <a:ext cx="662202" cy="659198"/>
            </a:xfrm>
            <a:prstGeom prst="rect">
              <a:avLst/>
            </a:prstGeom>
          </p:spPr>
        </p:pic>
      </p:grpSp>
    </p:spTree>
    <p:extLst>
      <p:ext uri="{BB962C8B-B14F-4D97-AF65-F5344CB8AC3E}">
        <p14:creationId xmlns:p14="http://schemas.microsoft.com/office/powerpoint/2010/main" val="41669402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PS - SIGN-OFF">
    <p:spTree>
      <p:nvGrpSpPr>
        <p:cNvPr id="1" name=""/>
        <p:cNvGrpSpPr/>
        <p:nvPr/>
      </p:nvGrpSpPr>
      <p:grpSpPr>
        <a:xfrm>
          <a:off x="0" y="0"/>
          <a:ext cx="0" cy="0"/>
          <a:chOff x="0" y="0"/>
          <a:chExt cx="0" cy="0"/>
        </a:xfrm>
      </p:grpSpPr>
      <p:pic>
        <p:nvPicPr>
          <p:cNvPr id="25" name="Picture 24" descr="pres screen head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3459" y="2772046"/>
            <a:ext cx="1018059" cy="878945"/>
          </a:xfrm>
          <a:prstGeom prst="rect">
            <a:avLst/>
          </a:prstGeom>
        </p:spPr>
      </p:pic>
      <p:pic>
        <p:nvPicPr>
          <p:cNvPr id="10" name="Picture 9" descr="Screen Shot 2015-10-19 at 11.42.30.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9740" y="4061405"/>
            <a:ext cx="902644" cy="872456"/>
          </a:xfrm>
          <a:prstGeom prst="rect">
            <a:avLst/>
          </a:prstGeom>
        </p:spPr>
      </p:pic>
      <p:sp>
        <p:nvSpPr>
          <p:cNvPr id="16" name="Rectangle 15"/>
          <p:cNvSpPr/>
          <p:nvPr userDrawn="1"/>
        </p:nvSpPr>
        <p:spPr>
          <a:xfrm>
            <a:off x="1753205" y="1833837"/>
            <a:ext cx="5559878" cy="487019"/>
          </a:xfrm>
          <a:prstGeom prst="rect">
            <a:avLst/>
          </a:prstGeom>
        </p:spPr>
        <p:txBody>
          <a:bodyPr wrap="square" anchor="t" anchorCtr="0">
            <a:noAutofit/>
          </a:bodyPr>
          <a:lstStyle/>
          <a:p>
            <a:pPr lvl="0" defTabSz="914400">
              <a:defRPr sz="1800" b="0">
                <a:solidFill>
                  <a:srgbClr val="000000"/>
                </a:solidFill>
              </a:defRPr>
            </a:pPr>
            <a:r>
              <a:rPr lang="en-GB" sz="2400" b="1" kern="0" dirty="0" smtClean="0">
                <a:solidFill>
                  <a:schemeClr val="accent1"/>
                </a:solidFill>
                <a:latin typeface="Arial"/>
                <a:cs typeface="Arial"/>
              </a:rPr>
              <a:t>MORE SUPPORT FROM MPS</a:t>
            </a:r>
            <a:endParaRPr lang="en-GB" sz="2400" b="1" kern="0" dirty="0">
              <a:solidFill>
                <a:schemeClr val="accent1"/>
              </a:solidFill>
              <a:latin typeface="Arial"/>
              <a:cs typeface="Arial"/>
            </a:endParaRPr>
          </a:p>
        </p:txBody>
      </p:sp>
      <p:sp>
        <p:nvSpPr>
          <p:cNvPr id="17" name="Content Placeholder 6"/>
          <p:cNvSpPr txBox="1">
            <a:spLocks/>
          </p:cNvSpPr>
          <p:nvPr userDrawn="1"/>
        </p:nvSpPr>
        <p:spPr>
          <a:xfrm>
            <a:off x="3194645" y="2671816"/>
            <a:ext cx="5059340" cy="3670395"/>
          </a:xfrm>
          <a:prstGeom prst="rect">
            <a:avLst/>
          </a:prstGeom>
        </p:spPr>
        <p:txBody>
          <a:bodyPr vert="horz" lIns="91440" tIns="45720" rIns="91440" bIns="45720" rtlCol="0">
            <a:noAutofit/>
          </a:bodyPr>
          <a:lstStyle>
            <a:lvl1pPr marL="342900" indent="-342900" algn="l" defTabSz="914400" rtl="0" eaLnBrk="1" latinLnBrk="0" hangingPunct="1">
              <a:spcBef>
                <a:spcPts val="1800"/>
              </a:spcBef>
              <a:buSzPct val="103000"/>
              <a:buFont typeface="Wingdings" panose="05000000000000000000" pitchFamily="2" charset="2"/>
              <a:buChar char=""/>
              <a:defRPr sz="2400" b="1" kern="1200">
                <a:solidFill>
                  <a:srgbClr val="153171"/>
                </a:solidFill>
                <a:latin typeface="+mn-lt"/>
                <a:ea typeface="+mn-ea"/>
                <a:cs typeface="Arial"/>
              </a:defRPr>
            </a:lvl1pPr>
            <a:lvl2pPr marL="742950" indent="-285750" algn="l" defTabSz="914400" rtl="0" eaLnBrk="1" latinLnBrk="0" hangingPunct="1">
              <a:spcBef>
                <a:spcPts val="1800"/>
              </a:spcBef>
              <a:buFont typeface="Wingdings" panose="05000000000000000000" pitchFamily="2" charset="2"/>
              <a:buChar char="§"/>
              <a:defRPr sz="2400" b="1" kern="1200">
                <a:solidFill>
                  <a:srgbClr val="007BC2"/>
                </a:solidFill>
                <a:latin typeface="+mn-lt"/>
                <a:ea typeface="+mn-ea"/>
                <a:cs typeface="Arial"/>
              </a:defRPr>
            </a:lvl2pPr>
            <a:lvl3pPr marL="1143000" indent="-228600" algn="l" defTabSz="914400" rtl="0" eaLnBrk="1" latinLnBrk="0" hangingPunct="1">
              <a:spcBef>
                <a:spcPts val="1800"/>
              </a:spcBef>
              <a:buFont typeface="Arial" panose="020B0604020202020204" pitchFamily="34" charset="0"/>
              <a:buChar char="•"/>
              <a:defRPr sz="2400" b="1" kern="1200">
                <a:solidFill>
                  <a:srgbClr val="00B0F0"/>
                </a:solidFill>
                <a:latin typeface="+mn-lt"/>
                <a:ea typeface="+mn-ea"/>
                <a:cs typeface="Arial"/>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200"/>
              </a:spcBef>
              <a:spcAft>
                <a:spcPts val="1800"/>
              </a:spcAft>
              <a:buFontTx/>
              <a:buNone/>
            </a:pPr>
            <a:r>
              <a:rPr lang="en-GB" sz="1800" b="0" dirty="0" smtClean="0">
                <a:solidFill>
                  <a:schemeClr val="tx1">
                    <a:lumMod val="85000"/>
                    <a:lumOff val="15000"/>
                  </a:schemeClr>
                </a:solidFill>
                <a:latin typeface="Arial"/>
              </a:rPr>
              <a:t>Helping you to avoid problems before they happen is central to our approach so we provide a wide range of risk management resources and workshops</a:t>
            </a:r>
          </a:p>
          <a:p>
            <a:pPr marL="0" indent="0">
              <a:spcBef>
                <a:spcPts val="1200"/>
              </a:spcBef>
              <a:spcAft>
                <a:spcPts val="1800"/>
              </a:spcAft>
              <a:buFontTx/>
              <a:buNone/>
            </a:pPr>
            <a:r>
              <a:rPr lang="en-GB" sz="1800" b="0" dirty="0" smtClean="0">
                <a:solidFill>
                  <a:schemeClr val="tx1">
                    <a:lumMod val="85000"/>
                    <a:lumOff val="15000"/>
                  </a:schemeClr>
                </a:solidFill>
                <a:latin typeface="Arial"/>
              </a:rPr>
              <a:t>Take advantage of our </a:t>
            </a:r>
            <a:r>
              <a:rPr lang="en-GB" sz="1800" b="1" dirty="0" smtClean="0">
                <a:solidFill>
                  <a:schemeClr val="tx1">
                    <a:lumMod val="85000"/>
                    <a:lumOff val="15000"/>
                  </a:schemeClr>
                </a:solidFill>
                <a:latin typeface="Arial"/>
              </a:rPr>
              <a:t>PRISM</a:t>
            </a:r>
            <a:r>
              <a:rPr lang="en-GB" sz="1800" b="0" dirty="0" smtClean="0">
                <a:solidFill>
                  <a:schemeClr val="tx1">
                    <a:lumMod val="85000"/>
                    <a:lumOff val="15000"/>
                  </a:schemeClr>
                </a:solidFill>
                <a:latin typeface="Arial"/>
              </a:rPr>
              <a:t> online learning, free of charge as a benefit of your membership</a:t>
            </a:r>
          </a:p>
          <a:p>
            <a:pPr marL="0" indent="0">
              <a:spcBef>
                <a:spcPts val="1200"/>
              </a:spcBef>
              <a:spcAft>
                <a:spcPts val="1800"/>
              </a:spcAft>
              <a:buFontTx/>
              <a:buNone/>
            </a:pPr>
            <a:r>
              <a:rPr lang="en-GB" sz="1800" b="0" dirty="0" smtClean="0">
                <a:solidFill>
                  <a:schemeClr val="tx1">
                    <a:lumMod val="85000"/>
                    <a:lumOff val="15000"/>
                  </a:schemeClr>
                </a:solidFill>
                <a:latin typeface="Arial"/>
              </a:rPr>
              <a:t>Our events and conferences offer support and practical advice on topical issues relevant to health professionals</a:t>
            </a:r>
          </a:p>
        </p:txBody>
      </p:sp>
      <p:pic>
        <p:nvPicPr>
          <p:cNvPr id="9" name="Picture 8" descr="talking heads blank.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22809" y="5182689"/>
            <a:ext cx="929668" cy="715669"/>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59952" y="517027"/>
            <a:ext cx="2815135" cy="665443"/>
          </a:xfrm>
          <a:prstGeom prst="rect">
            <a:avLst/>
          </a:prstGeom>
        </p:spPr>
      </p:pic>
    </p:spTree>
    <p:extLst>
      <p:ext uri="{BB962C8B-B14F-4D97-AF65-F5344CB8AC3E}">
        <p14:creationId xmlns:p14="http://schemas.microsoft.com/office/powerpoint/2010/main" val="57197208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REATHER - 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6382" y="206720"/>
            <a:ext cx="1423605" cy="333739"/>
          </a:xfrm>
          <a:prstGeom prst="rect">
            <a:avLst/>
          </a:prstGeom>
        </p:spPr>
      </p:pic>
      <p:sp>
        <p:nvSpPr>
          <p:cNvPr id="4" name="Title Placeholder 3"/>
          <p:cNvSpPr>
            <a:spLocks noGrp="1"/>
          </p:cNvSpPr>
          <p:nvPr>
            <p:ph type="title"/>
          </p:nvPr>
        </p:nvSpPr>
        <p:spPr>
          <a:xfrm>
            <a:off x="656166" y="2264832"/>
            <a:ext cx="7736418" cy="1968500"/>
          </a:xfrm>
          <a:prstGeom prst="rect">
            <a:avLst/>
          </a:prstGeom>
        </p:spPr>
        <p:txBody>
          <a:bodyPr vert="horz" lIns="288000" tIns="0" rIns="91440" bIns="0" rtlCol="0" anchor="ctr">
            <a:normAutofit/>
          </a:bodyPr>
          <a:lstStyle>
            <a:lvl1pPr algn="ctr">
              <a:defRPr sz="3600"/>
            </a:lvl1pPr>
          </a:lstStyle>
          <a:p>
            <a:r>
              <a:rPr lang="en-GB" dirty="0" smtClean="0"/>
              <a:t>Click to edit Master title style</a:t>
            </a:r>
            <a:endParaRPr lang="en-US" dirty="0"/>
          </a:p>
        </p:txBody>
      </p:sp>
    </p:spTree>
    <p:extLst>
      <p:ext uri="{BB962C8B-B14F-4D97-AF65-F5344CB8AC3E}">
        <p14:creationId xmlns:p14="http://schemas.microsoft.com/office/powerpoint/2010/main" val="131714700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PS -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8852" y="591043"/>
            <a:ext cx="3311119" cy="776233"/>
          </a:xfrm>
          <a:prstGeom prst="rect">
            <a:avLst/>
          </a:prstGeom>
        </p:spPr>
      </p:pic>
      <p:cxnSp>
        <p:nvCxnSpPr>
          <p:cNvPr id="3" name="Straight Connector 2"/>
          <p:cNvCxnSpPr/>
          <p:nvPr userDrawn="1"/>
        </p:nvCxnSpPr>
        <p:spPr>
          <a:xfrm>
            <a:off x="1045986" y="591044"/>
            <a:ext cx="0" cy="5675912"/>
          </a:xfrm>
          <a:prstGeom prst="line">
            <a:avLst/>
          </a:prstGeom>
          <a:ln w="1905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a:xfrm>
            <a:off x="1045986" y="1366792"/>
            <a:ext cx="8098014" cy="3630905"/>
          </a:xfrm>
          <a:prstGeom prst="rect">
            <a:avLst/>
          </a:prstGeom>
        </p:spPr>
        <p:txBody>
          <a:bodyPr vert="horz" lIns="288000" tIns="648000" rIns="468000" bIns="216000" anchor="ctr" anchorCtr="0"/>
          <a:lstStyle>
            <a:lvl1pPr algn="l">
              <a:lnSpc>
                <a:spcPct val="80000"/>
              </a:lnSpc>
              <a:buFontTx/>
              <a:buNone/>
              <a:defRPr sz="2800" cap="all" spc="0">
                <a:ln>
                  <a:noFill/>
                </a:ln>
              </a:defRPr>
            </a:lvl1pPr>
          </a:lstStyle>
          <a:p>
            <a:pPr>
              <a:lnSpc>
                <a:spcPct val="80000"/>
              </a:lnSpc>
            </a:pPr>
            <a:r>
              <a:rPr lang="en-GB" sz="3600" dirty="0" smtClean="0"/>
              <a:t>Click to edit Master title style</a:t>
            </a:r>
            <a:endParaRPr lang="en-GB" sz="3600" cap="all" dirty="0" smtClean="0"/>
          </a:p>
        </p:txBody>
      </p:sp>
      <p:sp>
        <p:nvSpPr>
          <p:cNvPr id="9" name="Text Placeholder 8"/>
          <p:cNvSpPr>
            <a:spLocks noGrp="1"/>
          </p:cNvSpPr>
          <p:nvPr>
            <p:ph type="body" sz="quarter" idx="10"/>
          </p:nvPr>
        </p:nvSpPr>
        <p:spPr>
          <a:xfrm>
            <a:off x="1045986" y="5017593"/>
            <a:ext cx="8098014" cy="1249363"/>
          </a:xfrm>
          <a:prstGeom prst="rect">
            <a:avLst/>
          </a:prstGeom>
        </p:spPr>
        <p:txBody>
          <a:bodyPr vert="horz" lIns="288000" tIns="93600" rIns="144000" bIns="0" anchor="ctr" anchorCtr="0"/>
          <a:lstStyle>
            <a:lvl1pPr marL="0" marR="0" indent="0" algn="l" defTabSz="457200" rtl="0" eaLnBrk="1" fontAlgn="auto" latinLnBrk="0" hangingPunct="1">
              <a:lnSpc>
                <a:spcPct val="120000"/>
              </a:lnSpc>
              <a:spcBef>
                <a:spcPts val="0"/>
              </a:spcBef>
              <a:spcAft>
                <a:spcPts val="0"/>
              </a:spcAft>
              <a:buClrTx/>
              <a:buSzTx/>
              <a:buFontTx/>
              <a:buNone/>
              <a:tabLst/>
              <a:defRPr sz="2400">
                <a:solidFill>
                  <a:schemeClr val="bg2"/>
                </a:solidFill>
              </a:defRPr>
            </a:lvl1p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75CBF1"/>
                </a:solidFill>
                <a:effectLst/>
                <a:uLnTx/>
                <a:uFillTx/>
                <a:latin typeface="+mn-lt"/>
                <a:ea typeface="+mn-ea"/>
                <a:cs typeface="+mn-cs"/>
              </a:rPr>
              <a:t>Click to edit</a:t>
            </a:r>
          </a:p>
        </p:txBody>
      </p:sp>
    </p:spTree>
    <p:extLst>
      <p:ext uri="{BB962C8B-B14F-4D97-AF65-F5344CB8AC3E}">
        <p14:creationId xmlns:p14="http://schemas.microsoft.com/office/powerpoint/2010/main" val="145837163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PS - BLANK - Purp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6382" y="206720"/>
            <a:ext cx="1423605" cy="333739"/>
          </a:xfrm>
          <a:prstGeom prst="rect">
            <a:avLst/>
          </a:prstGeom>
        </p:spPr>
      </p:pic>
    </p:spTree>
    <p:extLst>
      <p:ext uri="{BB962C8B-B14F-4D97-AF65-F5344CB8AC3E}">
        <p14:creationId xmlns:p14="http://schemas.microsoft.com/office/powerpoint/2010/main" val="38362951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PS - BLANK - Gree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6382" y="206720"/>
            <a:ext cx="1423605" cy="333739"/>
          </a:xfrm>
          <a:prstGeom prst="rect">
            <a:avLst/>
          </a:prstGeom>
        </p:spPr>
      </p:pic>
    </p:spTree>
    <p:extLst>
      <p:ext uri="{BB962C8B-B14F-4D97-AF65-F5344CB8AC3E}">
        <p14:creationId xmlns:p14="http://schemas.microsoft.com/office/powerpoint/2010/main" val="20937913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 Top Titl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592399" y="6529071"/>
            <a:ext cx="477520" cy="328930"/>
          </a:xfrm>
          <a:prstGeom prst="rect">
            <a:avLst/>
          </a:prstGeom>
        </p:spPr>
        <p:txBody>
          <a:bodyPr vert="horz" lIns="91440" tIns="45720" rIns="91440" bIns="45720" rtlCol="0" anchor="ctr"/>
          <a:lstStyle>
            <a:lvl1pPr algn="r">
              <a:defRPr lang="en-GB" sz="1000" b="0" kern="1200" smtClean="0">
                <a:solidFill>
                  <a:schemeClr val="bg1">
                    <a:lumMod val="65000"/>
                  </a:schemeClr>
                </a:solidFill>
                <a:latin typeface="Arial"/>
                <a:ea typeface="+mn-ea"/>
                <a:cs typeface="Arial"/>
              </a:defRPr>
            </a:lvl1pPr>
          </a:lstStyle>
          <a:p>
            <a:fld id="{E0B220BB-E068-4CCE-A93E-C1D78AB9F24E}" type="slidenum">
              <a:rPr lang="en-GB" smtClean="0"/>
              <a:pPr/>
              <a:t>‹#›</a:t>
            </a:fld>
            <a:endParaRPr lang="en-GB" dirty="0"/>
          </a:p>
        </p:txBody>
      </p:sp>
      <p:sp>
        <p:nvSpPr>
          <p:cNvPr id="4" name="Title Placeholder 3"/>
          <p:cNvSpPr>
            <a:spLocks noGrp="1"/>
          </p:cNvSpPr>
          <p:nvPr>
            <p:ph type="title"/>
          </p:nvPr>
        </p:nvSpPr>
        <p:spPr>
          <a:xfrm>
            <a:off x="661138" y="1013567"/>
            <a:ext cx="7736418" cy="1050192"/>
          </a:xfrm>
          <a:prstGeom prst="rect">
            <a:avLst/>
          </a:prstGeom>
        </p:spPr>
        <p:txBody>
          <a:bodyPr vert="horz" lIns="288000" tIns="0" rIns="91440" bIns="0" rtlCol="0" anchor="t">
            <a:normAutofit/>
          </a:bodyPr>
          <a:lstStyle/>
          <a:p>
            <a:r>
              <a:rPr lang="en-GB" dirty="0" smtClean="0"/>
              <a:t>Click to edit Master title style</a:t>
            </a:r>
            <a:endParaRPr lang="en-US" dirty="0"/>
          </a:p>
        </p:txBody>
      </p:sp>
      <p:sp>
        <p:nvSpPr>
          <p:cNvPr id="6" name="Text Placeholder 5"/>
          <p:cNvSpPr>
            <a:spLocks noGrp="1"/>
          </p:cNvSpPr>
          <p:nvPr>
            <p:ph type="body" sz="quarter" idx="10"/>
          </p:nvPr>
        </p:nvSpPr>
        <p:spPr>
          <a:xfrm>
            <a:off x="661138" y="2307175"/>
            <a:ext cx="7731446" cy="4221895"/>
          </a:xfrm>
          <a:prstGeom prst="rect">
            <a:avLst/>
          </a:prstGeom>
        </p:spPr>
        <p:txBody>
          <a:bodyPr vert="horz" lIns="216000" tIns="0" rIns="0" bIns="0"/>
          <a:lstStyle>
            <a:lvl1pPr marL="0" indent="0">
              <a:lnSpc>
                <a:spcPct val="100000"/>
              </a:lnSpc>
              <a:spcBef>
                <a:spcPts val="600"/>
              </a:spcBef>
              <a:spcAft>
                <a:spcPts val="600"/>
              </a:spcAft>
              <a:buFontTx/>
              <a:buNone/>
              <a:defRPr b="0" i="0"/>
            </a:lvl1pPr>
            <a:lvl2pPr marL="742950" indent="-285750">
              <a:lnSpc>
                <a:spcPct val="100000"/>
              </a:lnSpc>
              <a:spcBef>
                <a:spcPts val="600"/>
              </a:spcBef>
              <a:spcAft>
                <a:spcPts val="600"/>
              </a:spcAft>
              <a:buClr>
                <a:schemeClr val="accent2"/>
              </a:buClr>
              <a:buFont typeface="Wingdings" charset="2"/>
              <a:buChar char="§"/>
              <a:defRPr sz="1800" b="0" i="0"/>
            </a:lvl2pPr>
            <a:lvl3pPr marL="1200150" indent="-285750">
              <a:lnSpc>
                <a:spcPct val="100000"/>
              </a:lnSpc>
              <a:spcBef>
                <a:spcPts val="600"/>
              </a:spcBef>
              <a:spcAft>
                <a:spcPts val="600"/>
              </a:spcAft>
              <a:buClr>
                <a:schemeClr val="accent2"/>
              </a:buClr>
              <a:buFont typeface="Wingdings" charset="2"/>
              <a:buChar char="§"/>
              <a:defRPr sz="1800" b="0" i="0"/>
            </a:lvl3pPr>
            <a:lvl4pPr marL="1657350" indent="-285750">
              <a:lnSpc>
                <a:spcPct val="100000"/>
              </a:lnSpc>
              <a:spcBef>
                <a:spcPts val="600"/>
              </a:spcBef>
              <a:spcAft>
                <a:spcPts val="600"/>
              </a:spcAft>
              <a:buClr>
                <a:schemeClr val="accent2"/>
              </a:buClr>
              <a:buFont typeface="Wingdings" charset="2"/>
              <a:buChar char="§"/>
              <a:defRPr sz="1800" b="0" i="0"/>
            </a:lvl4pPr>
            <a:lvl5pPr marL="2114550" indent="-285750">
              <a:lnSpc>
                <a:spcPct val="100000"/>
              </a:lnSpc>
              <a:spcBef>
                <a:spcPts val="600"/>
              </a:spcBef>
              <a:spcAft>
                <a:spcPts val="600"/>
              </a:spcAft>
              <a:buClr>
                <a:schemeClr val="accent2"/>
              </a:buClr>
              <a:buFont typeface="Wingdings" charset="2"/>
              <a:buChar char="§"/>
              <a:defRPr sz="1800" b="0" i="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7" name="Straight Connector 6"/>
          <p:cNvCxnSpPr/>
          <p:nvPr userDrawn="1"/>
        </p:nvCxnSpPr>
        <p:spPr>
          <a:xfrm>
            <a:off x="661137" y="1013567"/>
            <a:ext cx="0" cy="5515504"/>
          </a:xfrm>
          <a:prstGeom prst="line">
            <a:avLst/>
          </a:prstGeom>
          <a:ln w="19050"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50844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NK - Blu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6382" y="206720"/>
            <a:ext cx="1423605" cy="333739"/>
          </a:xfrm>
          <a:prstGeom prst="rect">
            <a:avLst/>
          </a:prstGeom>
        </p:spPr>
      </p:pic>
    </p:spTree>
    <p:extLst>
      <p:ext uri="{BB962C8B-B14F-4D97-AF65-F5344CB8AC3E}">
        <p14:creationId xmlns:p14="http://schemas.microsoft.com/office/powerpoint/2010/main" val="220314459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 NO LOGO - 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09601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PS - INTRODUCTI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9952" y="517027"/>
            <a:ext cx="2815135" cy="665443"/>
          </a:xfrm>
          <a:prstGeom prst="rect">
            <a:avLst/>
          </a:prstGeom>
        </p:spPr>
      </p:pic>
      <p:grpSp>
        <p:nvGrpSpPr>
          <p:cNvPr id="21" name="Group 20"/>
          <p:cNvGrpSpPr/>
          <p:nvPr userDrawn="1"/>
        </p:nvGrpSpPr>
        <p:grpSpPr>
          <a:xfrm>
            <a:off x="1747726" y="1753155"/>
            <a:ext cx="6630731" cy="4700808"/>
            <a:chOff x="1747726" y="1753155"/>
            <a:chExt cx="6630731" cy="4700808"/>
          </a:xfrm>
        </p:grpSpPr>
        <p:sp>
          <p:nvSpPr>
            <p:cNvPr id="22" name="Rectangle 21"/>
            <p:cNvSpPr/>
            <p:nvPr userDrawn="1"/>
          </p:nvSpPr>
          <p:spPr>
            <a:xfrm>
              <a:off x="1747726" y="1753155"/>
              <a:ext cx="5390080" cy="487019"/>
            </a:xfrm>
            <a:prstGeom prst="rect">
              <a:avLst/>
            </a:prstGeom>
          </p:spPr>
          <p:txBody>
            <a:bodyPr wrap="square" anchor="t" anchorCtr="0">
              <a:noAutofit/>
            </a:bodyPr>
            <a:lstStyle/>
            <a:p>
              <a:pPr lvl="0" defTabSz="914400">
                <a:defRPr sz="1800" b="0">
                  <a:solidFill>
                    <a:srgbClr val="000000"/>
                  </a:solidFill>
                </a:defRPr>
              </a:pPr>
              <a:r>
                <a:rPr lang="en-GB" sz="2400" b="1" kern="0" dirty="0" smtClean="0">
                  <a:solidFill>
                    <a:schemeClr val="accent1"/>
                  </a:solidFill>
                  <a:latin typeface="Arial"/>
                  <a:cs typeface="Arial"/>
                </a:rPr>
                <a:t>MORE THAN DEFENCE</a:t>
              </a:r>
              <a:endParaRPr lang="en-GB" sz="2400" b="1" kern="0" dirty="0">
                <a:solidFill>
                  <a:schemeClr val="accent1"/>
                </a:solidFill>
                <a:latin typeface="Arial"/>
                <a:cs typeface="Arial"/>
              </a:endParaRPr>
            </a:p>
          </p:txBody>
        </p:sp>
        <p:sp>
          <p:nvSpPr>
            <p:cNvPr id="23" name="Content Placeholder 6"/>
            <p:cNvSpPr txBox="1">
              <a:spLocks/>
            </p:cNvSpPr>
            <p:nvPr userDrawn="1"/>
          </p:nvSpPr>
          <p:spPr>
            <a:xfrm>
              <a:off x="2858966" y="2555590"/>
              <a:ext cx="5519491" cy="3898373"/>
            </a:xfrm>
            <a:prstGeom prst="rect">
              <a:avLst/>
            </a:prstGeom>
          </p:spPr>
          <p:txBody>
            <a:bodyPr vert="horz" lIns="91440" tIns="45720" rIns="91440" bIns="45720" rtlCol="0">
              <a:noAutofit/>
            </a:bodyPr>
            <a:lstStyle>
              <a:lvl1pPr marL="342900" indent="-342900" algn="l" defTabSz="914400" rtl="0" eaLnBrk="1" latinLnBrk="0" hangingPunct="1">
                <a:spcBef>
                  <a:spcPts val="1800"/>
                </a:spcBef>
                <a:buSzPct val="103000"/>
                <a:buFont typeface="Wingdings" panose="05000000000000000000" pitchFamily="2" charset="2"/>
                <a:buChar char=""/>
                <a:defRPr sz="2400" b="1" kern="1200">
                  <a:solidFill>
                    <a:srgbClr val="153171"/>
                  </a:solidFill>
                  <a:latin typeface="+mn-lt"/>
                  <a:ea typeface="+mn-ea"/>
                  <a:cs typeface="Arial"/>
                </a:defRPr>
              </a:lvl1pPr>
              <a:lvl2pPr marL="742950" indent="-285750" algn="l" defTabSz="914400" rtl="0" eaLnBrk="1" latinLnBrk="0" hangingPunct="1">
                <a:spcBef>
                  <a:spcPts val="1800"/>
                </a:spcBef>
                <a:buFont typeface="Wingdings" panose="05000000000000000000" pitchFamily="2" charset="2"/>
                <a:buChar char="§"/>
                <a:defRPr sz="2400" b="1" kern="1200">
                  <a:solidFill>
                    <a:srgbClr val="007BC2"/>
                  </a:solidFill>
                  <a:latin typeface="+mn-lt"/>
                  <a:ea typeface="+mn-ea"/>
                  <a:cs typeface="Arial"/>
                </a:defRPr>
              </a:lvl2pPr>
              <a:lvl3pPr marL="1143000" indent="-228600" algn="l" defTabSz="914400" rtl="0" eaLnBrk="1" latinLnBrk="0" hangingPunct="1">
                <a:spcBef>
                  <a:spcPts val="1800"/>
                </a:spcBef>
                <a:buFont typeface="Arial" panose="020B0604020202020204" pitchFamily="34" charset="0"/>
                <a:buChar char="•"/>
                <a:defRPr sz="2400" b="1" kern="1200">
                  <a:solidFill>
                    <a:srgbClr val="00B0F0"/>
                  </a:solidFill>
                  <a:latin typeface="+mn-lt"/>
                  <a:ea typeface="+mn-ea"/>
                  <a:cs typeface="Arial"/>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3000"/>
                </a:spcAft>
                <a:buFontTx/>
                <a:buNone/>
              </a:pPr>
              <a:r>
                <a:rPr lang="en-GB" sz="1600" b="0" dirty="0" smtClean="0">
                  <a:solidFill>
                    <a:srgbClr val="212121"/>
                  </a:solidFill>
                  <a:latin typeface="Arial"/>
                </a:rPr>
                <a:t>Medical Protection is the world’s leading protection </a:t>
              </a:r>
              <a:br>
                <a:rPr lang="en-GB" sz="1600" b="0" dirty="0" smtClean="0">
                  <a:solidFill>
                    <a:srgbClr val="212121"/>
                  </a:solidFill>
                  <a:latin typeface="Arial"/>
                </a:rPr>
              </a:br>
              <a:r>
                <a:rPr lang="en-GB" sz="1600" b="0" dirty="0" smtClean="0">
                  <a:solidFill>
                    <a:srgbClr val="212121"/>
                  </a:solidFill>
                  <a:latin typeface="Arial"/>
                </a:rPr>
                <a:t>organisation for health care professionals</a:t>
              </a:r>
            </a:p>
            <a:p>
              <a:pPr marL="0" indent="0">
                <a:spcBef>
                  <a:spcPts val="0"/>
                </a:spcBef>
                <a:spcAft>
                  <a:spcPts val="3000"/>
                </a:spcAft>
                <a:buFontTx/>
                <a:buNone/>
              </a:pPr>
              <a:r>
                <a:rPr lang="en-GB" sz="1600" b="0" dirty="0" smtClean="0">
                  <a:solidFill>
                    <a:srgbClr val="212121"/>
                  </a:solidFill>
                  <a:latin typeface="Arial"/>
                </a:rPr>
                <a:t>As a not-for-profit, mutual organisation, we protect and </a:t>
              </a:r>
              <a:br>
                <a:rPr lang="en-GB" sz="1600" b="0" dirty="0" smtClean="0">
                  <a:solidFill>
                    <a:srgbClr val="212121"/>
                  </a:solidFill>
                  <a:latin typeface="Arial"/>
                </a:rPr>
              </a:br>
              <a:r>
                <a:rPr lang="en-GB" sz="1600" b="0" dirty="0" smtClean="0">
                  <a:solidFill>
                    <a:srgbClr val="212121"/>
                  </a:solidFill>
                  <a:latin typeface="Arial"/>
                </a:rPr>
                <a:t>support the professional interests of more than 300,000</a:t>
              </a:r>
              <a:br>
                <a:rPr lang="en-GB" sz="1600" b="0" dirty="0" smtClean="0">
                  <a:solidFill>
                    <a:srgbClr val="212121"/>
                  </a:solidFill>
                  <a:latin typeface="Arial"/>
                </a:rPr>
              </a:br>
              <a:r>
                <a:rPr lang="en-GB" sz="1600" b="0" dirty="0" smtClean="0">
                  <a:solidFill>
                    <a:srgbClr val="212121"/>
                  </a:solidFill>
                  <a:latin typeface="Arial"/>
                </a:rPr>
                <a:t>members around the world </a:t>
              </a:r>
            </a:p>
            <a:p>
              <a:pPr marL="0" marR="0" indent="0" algn="l" defTabSz="914400" rtl="0" eaLnBrk="1" fontAlgn="auto" latinLnBrk="0" hangingPunct="1">
                <a:lnSpc>
                  <a:spcPct val="100000"/>
                </a:lnSpc>
                <a:spcBef>
                  <a:spcPts val="0"/>
                </a:spcBef>
                <a:spcAft>
                  <a:spcPts val="3000"/>
                </a:spcAft>
                <a:buClrTx/>
                <a:buSzPct val="103000"/>
                <a:buFontTx/>
                <a:buNone/>
                <a:tabLst/>
                <a:defRPr/>
              </a:pPr>
              <a:r>
                <a:rPr lang="en-GB" sz="1600" b="0" dirty="0" smtClean="0">
                  <a:solidFill>
                    <a:srgbClr val="212121"/>
                  </a:solidFill>
                  <a:latin typeface="Arial"/>
                </a:rPr>
                <a:t>Membership provides access to expert advice and support together with the right to request indemnity for complaints or claims arising from professional practice </a:t>
              </a:r>
            </a:p>
            <a:p>
              <a:pPr marL="0" indent="0">
                <a:spcBef>
                  <a:spcPts val="0"/>
                </a:spcBef>
                <a:spcAft>
                  <a:spcPts val="3000"/>
                </a:spcAft>
                <a:buFontTx/>
                <a:buNone/>
              </a:pPr>
              <a:r>
                <a:rPr lang="en-GB" sz="1600" b="0" dirty="0" smtClean="0">
                  <a:solidFill>
                    <a:srgbClr val="212121"/>
                  </a:solidFill>
                  <a:latin typeface="Arial"/>
                </a:rPr>
                <a:t>Our philosophy is to support safe practice in medicine</a:t>
              </a:r>
              <a:br>
                <a:rPr lang="en-GB" sz="1600" b="0" dirty="0" smtClean="0">
                  <a:solidFill>
                    <a:srgbClr val="212121"/>
                  </a:solidFill>
                  <a:latin typeface="Arial"/>
                </a:rPr>
              </a:br>
              <a:r>
                <a:rPr lang="en-GB" sz="1600" b="0" dirty="0" smtClean="0">
                  <a:solidFill>
                    <a:srgbClr val="212121"/>
                  </a:solidFill>
                  <a:latin typeface="Arial"/>
                </a:rPr>
                <a:t>by helping to avert problems in the first place</a:t>
              </a:r>
              <a:endParaRPr lang="en-GB" sz="1600" b="0" dirty="0">
                <a:solidFill>
                  <a:srgbClr val="212121"/>
                </a:solidFill>
                <a:latin typeface="Arial"/>
              </a:endParaRPr>
            </a:p>
          </p:txBody>
        </p:sp>
        <p:pic>
          <p:nvPicPr>
            <p:cNvPr id="24" name="Picture 23" descr="globe icon blu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0191" y="2484403"/>
              <a:ext cx="591972" cy="673030"/>
            </a:xfrm>
            <a:prstGeom prst="rect">
              <a:avLst/>
            </a:prstGeom>
          </p:spPr>
        </p:pic>
        <p:pic>
          <p:nvPicPr>
            <p:cNvPr id="25" name="Picture 24" descr="scales blue sheild.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94761" y="3493488"/>
              <a:ext cx="705158" cy="753790"/>
            </a:xfrm>
            <a:prstGeom prst="rect">
              <a:avLst/>
            </a:prstGeom>
          </p:spPr>
        </p:pic>
        <p:pic>
          <p:nvPicPr>
            <p:cNvPr id="26" name="Picture 25" descr="head speech.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22563" y="4579576"/>
              <a:ext cx="780662" cy="752132"/>
            </a:xfrm>
            <a:prstGeom prst="rect">
              <a:avLst/>
            </a:prstGeom>
          </p:spPr>
        </p:pic>
        <p:pic>
          <p:nvPicPr>
            <p:cNvPr id="27" name="Picture 26" descr="heart hands blu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42553" y="5594777"/>
              <a:ext cx="662202" cy="659198"/>
            </a:xfrm>
            <a:prstGeom prst="rect">
              <a:avLst/>
            </a:prstGeom>
          </p:spPr>
        </p:pic>
      </p:grpSp>
    </p:spTree>
    <p:extLst>
      <p:ext uri="{BB962C8B-B14F-4D97-AF65-F5344CB8AC3E}">
        <p14:creationId xmlns:p14="http://schemas.microsoft.com/office/powerpoint/2010/main" val="330083756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PS - SIGN-OFF">
    <p:spTree>
      <p:nvGrpSpPr>
        <p:cNvPr id="1" name=""/>
        <p:cNvGrpSpPr/>
        <p:nvPr/>
      </p:nvGrpSpPr>
      <p:grpSpPr>
        <a:xfrm>
          <a:off x="0" y="0"/>
          <a:ext cx="0" cy="0"/>
          <a:chOff x="0" y="0"/>
          <a:chExt cx="0" cy="0"/>
        </a:xfrm>
      </p:grpSpPr>
      <p:pic>
        <p:nvPicPr>
          <p:cNvPr id="25" name="Picture 24" descr="pres screen head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3459" y="2772046"/>
            <a:ext cx="1018059" cy="878945"/>
          </a:xfrm>
          <a:prstGeom prst="rect">
            <a:avLst/>
          </a:prstGeom>
        </p:spPr>
      </p:pic>
      <p:pic>
        <p:nvPicPr>
          <p:cNvPr id="10" name="Picture 9" descr="Screen Shot 2015-10-19 at 11.42.30.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9740" y="4061405"/>
            <a:ext cx="902644" cy="872456"/>
          </a:xfrm>
          <a:prstGeom prst="rect">
            <a:avLst/>
          </a:prstGeom>
        </p:spPr>
      </p:pic>
      <p:sp>
        <p:nvSpPr>
          <p:cNvPr id="16" name="Rectangle 15"/>
          <p:cNvSpPr/>
          <p:nvPr userDrawn="1"/>
        </p:nvSpPr>
        <p:spPr>
          <a:xfrm>
            <a:off x="1753205" y="1833837"/>
            <a:ext cx="5559878" cy="487019"/>
          </a:xfrm>
          <a:prstGeom prst="rect">
            <a:avLst/>
          </a:prstGeom>
        </p:spPr>
        <p:txBody>
          <a:bodyPr wrap="square" anchor="t" anchorCtr="0">
            <a:noAutofit/>
          </a:bodyPr>
          <a:lstStyle/>
          <a:p>
            <a:pPr lvl="0" defTabSz="914400">
              <a:defRPr sz="1800" b="0">
                <a:solidFill>
                  <a:srgbClr val="000000"/>
                </a:solidFill>
              </a:defRPr>
            </a:pPr>
            <a:r>
              <a:rPr lang="en-GB" sz="2400" b="1" kern="0" dirty="0" smtClean="0">
                <a:solidFill>
                  <a:schemeClr val="accent1"/>
                </a:solidFill>
                <a:latin typeface="Arial"/>
                <a:cs typeface="Arial"/>
              </a:rPr>
              <a:t>MORE SUPPORT FROM MPS</a:t>
            </a:r>
            <a:endParaRPr lang="en-GB" sz="2400" b="1" kern="0" dirty="0">
              <a:solidFill>
                <a:schemeClr val="accent1"/>
              </a:solidFill>
              <a:latin typeface="Arial"/>
              <a:cs typeface="Arial"/>
            </a:endParaRPr>
          </a:p>
        </p:txBody>
      </p:sp>
      <p:sp>
        <p:nvSpPr>
          <p:cNvPr id="17" name="Content Placeholder 6"/>
          <p:cNvSpPr txBox="1">
            <a:spLocks/>
          </p:cNvSpPr>
          <p:nvPr userDrawn="1"/>
        </p:nvSpPr>
        <p:spPr>
          <a:xfrm>
            <a:off x="3194645" y="2671816"/>
            <a:ext cx="5059340" cy="3670395"/>
          </a:xfrm>
          <a:prstGeom prst="rect">
            <a:avLst/>
          </a:prstGeom>
        </p:spPr>
        <p:txBody>
          <a:bodyPr vert="horz" lIns="91440" tIns="45720" rIns="91440" bIns="45720" rtlCol="0">
            <a:noAutofit/>
          </a:bodyPr>
          <a:lstStyle>
            <a:lvl1pPr marL="342900" indent="-342900" algn="l" defTabSz="914400" rtl="0" eaLnBrk="1" latinLnBrk="0" hangingPunct="1">
              <a:spcBef>
                <a:spcPts val="1800"/>
              </a:spcBef>
              <a:buSzPct val="103000"/>
              <a:buFont typeface="Wingdings" panose="05000000000000000000" pitchFamily="2" charset="2"/>
              <a:buChar char=""/>
              <a:defRPr sz="2400" b="1" kern="1200">
                <a:solidFill>
                  <a:srgbClr val="153171"/>
                </a:solidFill>
                <a:latin typeface="+mn-lt"/>
                <a:ea typeface="+mn-ea"/>
                <a:cs typeface="Arial"/>
              </a:defRPr>
            </a:lvl1pPr>
            <a:lvl2pPr marL="742950" indent="-285750" algn="l" defTabSz="914400" rtl="0" eaLnBrk="1" latinLnBrk="0" hangingPunct="1">
              <a:spcBef>
                <a:spcPts val="1800"/>
              </a:spcBef>
              <a:buFont typeface="Wingdings" panose="05000000000000000000" pitchFamily="2" charset="2"/>
              <a:buChar char="§"/>
              <a:defRPr sz="2400" b="1" kern="1200">
                <a:solidFill>
                  <a:srgbClr val="007BC2"/>
                </a:solidFill>
                <a:latin typeface="+mn-lt"/>
                <a:ea typeface="+mn-ea"/>
                <a:cs typeface="Arial"/>
              </a:defRPr>
            </a:lvl2pPr>
            <a:lvl3pPr marL="1143000" indent="-228600" algn="l" defTabSz="914400" rtl="0" eaLnBrk="1" latinLnBrk="0" hangingPunct="1">
              <a:spcBef>
                <a:spcPts val="1800"/>
              </a:spcBef>
              <a:buFont typeface="Arial" panose="020B0604020202020204" pitchFamily="34" charset="0"/>
              <a:buChar char="•"/>
              <a:defRPr sz="2400" b="1" kern="1200">
                <a:solidFill>
                  <a:srgbClr val="00B0F0"/>
                </a:solidFill>
                <a:latin typeface="+mn-lt"/>
                <a:ea typeface="+mn-ea"/>
                <a:cs typeface="Arial"/>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200"/>
              </a:spcBef>
              <a:spcAft>
                <a:spcPts val="1800"/>
              </a:spcAft>
              <a:buFontTx/>
              <a:buNone/>
            </a:pPr>
            <a:r>
              <a:rPr lang="en-GB" sz="1800" b="0" dirty="0" smtClean="0">
                <a:solidFill>
                  <a:schemeClr val="tx1">
                    <a:lumMod val="85000"/>
                    <a:lumOff val="15000"/>
                  </a:schemeClr>
                </a:solidFill>
                <a:latin typeface="Arial"/>
              </a:rPr>
              <a:t>Helping you to avoid problems before they happen is central to our approach so we provide a wide range of risk management resources and workshops</a:t>
            </a:r>
          </a:p>
          <a:p>
            <a:pPr marL="0" indent="0">
              <a:spcBef>
                <a:spcPts val="1200"/>
              </a:spcBef>
              <a:spcAft>
                <a:spcPts val="1800"/>
              </a:spcAft>
              <a:buFontTx/>
              <a:buNone/>
            </a:pPr>
            <a:r>
              <a:rPr lang="en-GB" sz="1800" b="0" dirty="0" smtClean="0">
                <a:solidFill>
                  <a:schemeClr val="tx1">
                    <a:lumMod val="85000"/>
                    <a:lumOff val="15000"/>
                  </a:schemeClr>
                </a:solidFill>
                <a:latin typeface="Arial"/>
              </a:rPr>
              <a:t>Take advantage of our </a:t>
            </a:r>
            <a:r>
              <a:rPr lang="en-GB" sz="1800" b="1" dirty="0" smtClean="0">
                <a:solidFill>
                  <a:schemeClr val="tx1">
                    <a:lumMod val="85000"/>
                    <a:lumOff val="15000"/>
                  </a:schemeClr>
                </a:solidFill>
                <a:latin typeface="Arial"/>
              </a:rPr>
              <a:t>PRISM</a:t>
            </a:r>
            <a:r>
              <a:rPr lang="en-GB" sz="1800" b="0" dirty="0" smtClean="0">
                <a:solidFill>
                  <a:schemeClr val="tx1">
                    <a:lumMod val="85000"/>
                    <a:lumOff val="15000"/>
                  </a:schemeClr>
                </a:solidFill>
                <a:latin typeface="Arial"/>
              </a:rPr>
              <a:t> online learning, free of charge as a benefit of your membership</a:t>
            </a:r>
          </a:p>
          <a:p>
            <a:pPr marL="0" indent="0">
              <a:spcBef>
                <a:spcPts val="1200"/>
              </a:spcBef>
              <a:spcAft>
                <a:spcPts val="1800"/>
              </a:spcAft>
              <a:buFontTx/>
              <a:buNone/>
            </a:pPr>
            <a:r>
              <a:rPr lang="en-GB" sz="1800" b="0" dirty="0" smtClean="0">
                <a:solidFill>
                  <a:schemeClr val="tx1">
                    <a:lumMod val="85000"/>
                    <a:lumOff val="15000"/>
                  </a:schemeClr>
                </a:solidFill>
                <a:latin typeface="Arial"/>
              </a:rPr>
              <a:t>Our events and conferences offer support and practical advice on topical issues relevant to health professionals</a:t>
            </a:r>
          </a:p>
        </p:txBody>
      </p:sp>
      <p:pic>
        <p:nvPicPr>
          <p:cNvPr id="9" name="Picture 8" descr="talking heads blank.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22809" y="5182689"/>
            <a:ext cx="929668" cy="715669"/>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59952" y="517027"/>
            <a:ext cx="2815135" cy="665443"/>
          </a:xfrm>
          <a:prstGeom prst="rect">
            <a:avLst/>
          </a:prstGeom>
        </p:spPr>
      </p:pic>
    </p:spTree>
    <p:extLst>
      <p:ext uri="{BB962C8B-B14F-4D97-AF65-F5344CB8AC3E}">
        <p14:creationId xmlns:p14="http://schemas.microsoft.com/office/powerpoint/2010/main" val="283260045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PS - END SLIDE">
    <p:spTree>
      <p:nvGrpSpPr>
        <p:cNvPr id="1" name=""/>
        <p:cNvGrpSpPr/>
        <p:nvPr/>
      </p:nvGrpSpPr>
      <p:grpSpPr>
        <a:xfrm>
          <a:off x="0" y="0"/>
          <a:ext cx="0" cy="0"/>
          <a:chOff x="0" y="0"/>
          <a:chExt cx="0" cy="0"/>
        </a:xfrm>
      </p:grpSpPr>
      <p:sp>
        <p:nvSpPr>
          <p:cNvPr id="2" name="TextBox 1"/>
          <p:cNvSpPr txBox="1"/>
          <p:nvPr userDrawn="1"/>
        </p:nvSpPr>
        <p:spPr>
          <a:xfrm>
            <a:off x="944880" y="3019415"/>
            <a:ext cx="7254240" cy="2712760"/>
          </a:xfrm>
          <a:prstGeom prst="rect">
            <a:avLst/>
          </a:prstGeom>
          <a:noFill/>
        </p:spPr>
        <p:txBody>
          <a:bodyPr wrap="square" rtlCol="0" anchor="ctr">
            <a:noAutofit/>
          </a:bodyPr>
          <a:lstStyle/>
          <a:p>
            <a:pPr marL="0" marR="0" indent="0" algn="ctr" defTabSz="457200" rtl="0" eaLnBrk="1" fontAlgn="auto" latinLnBrk="0" hangingPunct="1">
              <a:lnSpc>
                <a:spcPct val="100000"/>
              </a:lnSpc>
              <a:spcBef>
                <a:spcPts val="600"/>
              </a:spcBef>
              <a:spcAft>
                <a:spcPts val="600"/>
              </a:spcAft>
              <a:buClrTx/>
              <a:buSzTx/>
              <a:buFontTx/>
              <a:buNone/>
              <a:tabLst/>
              <a:defRPr/>
            </a:pPr>
            <a:r>
              <a:rPr kumimoji="0" lang="en-GB" sz="2600" b="0" i="0" u="none" strike="noStrike" kern="0" cap="none" spc="0" normalizeH="0" baseline="0" noProof="0" dirty="0" smtClean="0">
                <a:ln>
                  <a:noFill/>
                </a:ln>
                <a:solidFill>
                  <a:srgbClr val="1A9FE0"/>
                </a:solidFill>
                <a:effectLst/>
                <a:uLnTx/>
                <a:uFillTx/>
                <a:latin typeface="+mj-lt"/>
                <a:ea typeface="+mj-ea"/>
                <a:cs typeface="Arial"/>
              </a:rPr>
              <a:t>Further support and information is offered on our website, in addition to our publications, booklets, factsheets and case studies.</a:t>
            </a:r>
            <a:br>
              <a:rPr kumimoji="0" lang="en-GB" sz="2600" b="0" i="0" u="none" strike="noStrike" kern="0" cap="none" spc="0" normalizeH="0" baseline="0" noProof="0" dirty="0" smtClean="0">
                <a:ln>
                  <a:noFill/>
                </a:ln>
                <a:solidFill>
                  <a:srgbClr val="1A9FE0"/>
                </a:solidFill>
                <a:effectLst/>
                <a:uLnTx/>
                <a:uFillTx/>
                <a:latin typeface="+mj-lt"/>
                <a:ea typeface="+mj-ea"/>
                <a:cs typeface="Arial"/>
              </a:rPr>
            </a:br>
            <a:r>
              <a:rPr kumimoji="0" lang="en-GB" sz="2600" b="0" i="0" u="none" strike="noStrike" kern="0" cap="none" spc="0" normalizeH="0" baseline="0" noProof="0" dirty="0" smtClean="0">
                <a:ln>
                  <a:noFill/>
                </a:ln>
                <a:solidFill>
                  <a:srgbClr val="1A9FE0"/>
                </a:solidFill>
                <a:effectLst/>
                <a:uLnTx/>
                <a:uFillTx/>
                <a:latin typeface="+mj-lt"/>
                <a:ea typeface="+mj-ea"/>
                <a:cs typeface="Arial"/>
              </a:rPr>
              <a:t/>
            </a:r>
            <a:br>
              <a:rPr kumimoji="0" lang="en-GB" sz="2600" b="0" i="0" u="none" strike="noStrike" kern="0" cap="none" spc="0" normalizeH="0" baseline="0" noProof="0" dirty="0" smtClean="0">
                <a:ln>
                  <a:noFill/>
                </a:ln>
                <a:solidFill>
                  <a:srgbClr val="1A9FE0"/>
                </a:solidFill>
                <a:effectLst/>
                <a:uLnTx/>
                <a:uFillTx/>
                <a:latin typeface="+mj-lt"/>
                <a:ea typeface="+mj-ea"/>
                <a:cs typeface="Arial"/>
              </a:rPr>
            </a:br>
            <a:r>
              <a:rPr kumimoji="0" lang="en-GB" sz="3600" b="1" i="0" u="none" strike="noStrike" kern="0" cap="none" spc="0" normalizeH="0" baseline="0" noProof="0" dirty="0" smtClean="0">
                <a:ln>
                  <a:noFill/>
                </a:ln>
                <a:solidFill>
                  <a:schemeClr val="accent1"/>
                </a:solidFill>
                <a:effectLst/>
                <a:uLnTx/>
                <a:uFillTx/>
                <a:latin typeface="+mj-lt"/>
                <a:ea typeface="+mj-ea"/>
                <a:cs typeface="Arial"/>
              </a:rPr>
              <a:t>medicalprotection.org</a:t>
            </a:r>
            <a:endParaRPr lang="en-US" b="1" dirty="0">
              <a:solidFill>
                <a:schemeClr val="accent1"/>
              </a:solidFill>
              <a:latin typeface="+mj-lt"/>
            </a:endParaRPr>
          </a:p>
        </p:txBody>
      </p:sp>
      <p:sp>
        <p:nvSpPr>
          <p:cNvPr id="5" name="Rectangle 4"/>
          <p:cNvSpPr/>
          <p:nvPr userDrawn="1"/>
        </p:nvSpPr>
        <p:spPr>
          <a:xfrm>
            <a:off x="8456084" y="6641661"/>
            <a:ext cx="687916" cy="200055"/>
          </a:xfrm>
          <a:prstGeom prst="rect">
            <a:avLst/>
          </a:prstGeom>
        </p:spPr>
        <p:txBody>
          <a:bodyPr wrap="square">
            <a:spAutoFit/>
          </a:bodyPr>
          <a:lstStyle/>
          <a:p>
            <a:pPr algn="r"/>
            <a:r>
              <a:rPr lang="en-US" sz="700" dirty="0" smtClean="0">
                <a:solidFill>
                  <a:schemeClr val="bg1">
                    <a:lumMod val="75000"/>
                  </a:schemeClr>
                </a:solidFill>
                <a:latin typeface="+mj-lt"/>
              </a:rPr>
              <a:t>MPS v4</a:t>
            </a:r>
            <a:endParaRPr lang="en-US" sz="700" dirty="0">
              <a:solidFill>
                <a:schemeClr val="bg1">
                  <a:lumMod val="75000"/>
                </a:schemeClr>
              </a:solidFill>
              <a:latin typeface="+mj-lt"/>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3626" y="1413350"/>
            <a:ext cx="5176748" cy="1223682"/>
          </a:xfrm>
          <a:prstGeom prst="rect">
            <a:avLst/>
          </a:prstGeom>
        </p:spPr>
      </p:pic>
      <p:sp>
        <p:nvSpPr>
          <p:cNvPr id="6" name="TextBox 5"/>
          <p:cNvSpPr txBox="1"/>
          <p:nvPr userDrawn="1"/>
        </p:nvSpPr>
        <p:spPr>
          <a:xfrm>
            <a:off x="1109547" y="5729550"/>
            <a:ext cx="7089574" cy="89255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accent1"/>
              </a:solidFill>
              <a:latin typeface="+mn-lt"/>
              <a:ea typeface="+mn-ea"/>
              <a:cs typeface="+mn-cs"/>
            </a:endParaRPr>
          </a:p>
          <a:p>
            <a:r>
              <a:rPr lang="en-GB" sz="1000" dirty="0" smtClean="0">
                <a:solidFill>
                  <a:schemeClr val="bg1">
                    <a:lumMod val="50000"/>
                  </a:schemeClr>
                </a:solidFill>
                <a:latin typeface="+mj-lt"/>
              </a:rPr>
              <a:t>The Medical Protection Society Limited (MPS) is a company limited by guarantee</a:t>
            </a:r>
            <a:r>
              <a:rPr lang="en-GB" sz="1000" baseline="0" dirty="0" smtClean="0">
                <a:solidFill>
                  <a:schemeClr val="bg1">
                    <a:lumMod val="50000"/>
                  </a:schemeClr>
                </a:solidFill>
                <a:latin typeface="+mj-lt"/>
              </a:rPr>
              <a:t> registered in England with company number 36142 at 33 Cavendish Square, London, W1G 0PS. MPS is not an insurance company. All the benefits of MPS are discretionary as set out in the Memorandum and Articles of Association. MPS is a registered trademark and ‘Medical Protection’ is a trading name of MPS.</a:t>
            </a:r>
            <a:endParaRPr lang="en-GB" sz="1000" dirty="0">
              <a:solidFill>
                <a:schemeClr val="bg1">
                  <a:lumMod val="50000"/>
                </a:schemeClr>
              </a:solidFill>
              <a:latin typeface="+mj-lt"/>
            </a:endParaRPr>
          </a:p>
        </p:txBody>
      </p:sp>
    </p:spTree>
    <p:extLst>
      <p:ext uri="{BB962C8B-B14F-4D97-AF65-F5344CB8AC3E}">
        <p14:creationId xmlns:p14="http://schemas.microsoft.com/office/powerpoint/2010/main" val="27317343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 left + Title +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592399" y="6529071"/>
            <a:ext cx="477520" cy="328930"/>
          </a:xfrm>
          <a:prstGeom prst="rect">
            <a:avLst/>
          </a:prstGeom>
        </p:spPr>
        <p:txBody>
          <a:bodyPr vert="horz" lIns="91440" tIns="45720" rIns="91440" bIns="45720" rtlCol="0" anchor="ctr"/>
          <a:lstStyle>
            <a:lvl1pPr algn="r">
              <a:defRPr lang="en-GB" sz="1000" b="0" kern="1200" smtClean="0">
                <a:solidFill>
                  <a:schemeClr val="bg1">
                    <a:lumMod val="65000"/>
                  </a:schemeClr>
                </a:solidFill>
                <a:latin typeface="Arial"/>
                <a:ea typeface="+mn-ea"/>
                <a:cs typeface="Arial"/>
              </a:defRPr>
            </a:lvl1pPr>
          </a:lstStyle>
          <a:p>
            <a:fld id="{E0B220BB-E068-4CCE-A93E-C1D78AB9F24E}" type="slidenum">
              <a:rPr lang="en-GB" smtClean="0"/>
              <a:pPr/>
              <a:t>‹#›</a:t>
            </a:fld>
            <a:endParaRPr lang="en-GB" dirty="0"/>
          </a:p>
        </p:txBody>
      </p:sp>
      <p:sp>
        <p:nvSpPr>
          <p:cNvPr id="4" name="Title Placeholder 3"/>
          <p:cNvSpPr>
            <a:spLocks noGrp="1"/>
          </p:cNvSpPr>
          <p:nvPr>
            <p:ph type="title"/>
          </p:nvPr>
        </p:nvSpPr>
        <p:spPr>
          <a:xfrm>
            <a:off x="3814968" y="1299308"/>
            <a:ext cx="4609365" cy="1029025"/>
          </a:xfrm>
          <a:prstGeom prst="rect">
            <a:avLst/>
          </a:prstGeom>
        </p:spPr>
        <p:txBody>
          <a:bodyPr vert="horz" lIns="91440" tIns="0" rIns="91440" bIns="0" rtlCol="0" anchor="ctr">
            <a:normAutofit/>
          </a:bodyPr>
          <a:lstStyle/>
          <a:p>
            <a:r>
              <a:rPr lang="en-GB" dirty="0" smtClean="0"/>
              <a:t>Click to edit Master title style</a:t>
            </a:r>
            <a:endParaRPr lang="en-US" dirty="0"/>
          </a:p>
        </p:txBody>
      </p:sp>
      <p:sp>
        <p:nvSpPr>
          <p:cNvPr id="6" name="Text Placeholder 5"/>
          <p:cNvSpPr>
            <a:spLocks noGrp="1"/>
          </p:cNvSpPr>
          <p:nvPr>
            <p:ph type="body" sz="quarter" idx="10"/>
          </p:nvPr>
        </p:nvSpPr>
        <p:spPr>
          <a:xfrm>
            <a:off x="3814969" y="2878667"/>
            <a:ext cx="4609365" cy="3334808"/>
          </a:xfrm>
          <a:prstGeom prst="rect">
            <a:avLst/>
          </a:prstGeom>
        </p:spPr>
        <p:txBody>
          <a:bodyPr vert="horz" lIns="216000" tIns="0" rIns="0" bIns="0"/>
          <a:lstStyle>
            <a:lvl1pPr marL="0" indent="0">
              <a:lnSpc>
                <a:spcPct val="100000"/>
              </a:lnSpc>
              <a:spcBef>
                <a:spcPts val="600"/>
              </a:spcBef>
              <a:spcAft>
                <a:spcPts val="600"/>
              </a:spcAft>
              <a:buFontTx/>
              <a:buNone/>
              <a:defRPr b="0" i="0"/>
            </a:lvl1pPr>
            <a:lvl2pPr marL="742950" indent="-285750">
              <a:lnSpc>
                <a:spcPct val="100000"/>
              </a:lnSpc>
              <a:spcBef>
                <a:spcPts val="600"/>
              </a:spcBef>
              <a:spcAft>
                <a:spcPts val="600"/>
              </a:spcAft>
              <a:buClr>
                <a:schemeClr val="accent2"/>
              </a:buClr>
              <a:buFont typeface="Wingdings" charset="2"/>
              <a:buChar char="§"/>
              <a:defRPr sz="1800" b="0" i="0"/>
            </a:lvl2pPr>
            <a:lvl3pPr marL="1200150" indent="-285750">
              <a:lnSpc>
                <a:spcPct val="100000"/>
              </a:lnSpc>
              <a:spcBef>
                <a:spcPts val="600"/>
              </a:spcBef>
              <a:spcAft>
                <a:spcPts val="600"/>
              </a:spcAft>
              <a:buClr>
                <a:schemeClr val="accent2"/>
              </a:buClr>
              <a:buFont typeface="Wingdings" charset="2"/>
              <a:buChar char="§"/>
              <a:defRPr sz="1800" b="0" i="0"/>
            </a:lvl3pPr>
            <a:lvl4pPr marL="1657350" indent="-285750">
              <a:lnSpc>
                <a:spcPct val="100000"/>
              </a:lnSpc>
              <a:spcBef>
                <a:spcPts val="600"/>
              </a:spcBef>
              <a:spcAft>
                <a:spcPts val="600"/>
              </a:spcAft>
              <a:buClr>
                <a:schemeClr val="accent2"/>
              </a:buClr>
              <a:buFont typeface="Wingdings" charset="2"/>
              <a:buChar char="§"/>
              <a:defRPr sz="1800" b="0" i="0"/>
            </a:lvl4pPr>
            <a:lvl5pPr marL="2114550" indent="-285750">
              <a:lnSpc>
                <a:spcPct val="100000"/>
              </a:lnSpc>
              <a:spcBef>
                <a:spcPts val="600"/>
              </a:spcBef>
              <a:spcAft>
                <a:spcPts val="600"/>
              </a:spcAft>
              <a:buClr>
                <a:schemeClr val="accent2"/>
              </a:buClr>
              <a:buFont typeface="Wingdings" charset="2"/>
              <a:buChar char="§"/>
              <a:defRPr sz="1800" b="0" i="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7" name="Straight Connector 6"/>
          <p:cNvCxnSpPr/>
          <p:nvPr userDrawn="1"/>
        </p:nvCxnSpPr>
        <p:spPr>
          <a:xfrm>
            <a:off x="3804386" y="1299308"/>
            <a:ext cx="0" cy="4914167"/>
          </a:xfrm>
          <a:prstGeom prst="line">
            <a:avLst/>
          </a:prstGeom>
          <a:ln w="19050"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2228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MAGE - left + Title +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592399" y="6529071"/>
            <a:ext cx="477520" cy="328930"/>
          </a:xfrm>
          <a:prstGeom prst="rect">
            <a:avLst/>
          </a:prstGeom>
        </p:spPr>
        <p:txBody>
          <a:bodyPr vert="horz" lIns="91440" tIns="45720" rIns="91440" bIns="45720" rtlCol="0" anchor="ctr"/>
          <a:lstStyle>
            <a:lvl1pPr algn="r">
              <a:defRPr lang="en-GB" sz="1000" b="0" kern="1200" smtClean="0">
                <a:solidFill>
                  <a:schemeClr val="bg1">
                    <a:lumMod val="65000"/>
                  </a:schemeClr>
                </a:solidFill>
                <a:latin typeface="Arial"/>
                <a:ea typeface="+mn-ea"/>
                <a:cs typeface="Arial"/>
              </a:defRPr>
            </a:lvl1pPr>
          </a:lstStyle>
          <a:p>
            <a:fld id="{E0B220BB-E068-4CCE-A93E-C1D78AB9F24E}" type="slidenum">
              <a:rPr lang="en-GB" smtClean="0"/>
              <a:pPr/>
              <a:t>‹#›</a:t>
            </a:fld>
            <a:endParaRPr lang="en-GB" dirty="0"/>
          </a:p>
        </p:txBody>
      </p:sp>
      <p:sp>
        <p:nvSpPr>
          <p:cNvPr id="4" name="Title Placeholder 3"/>
          <p:cNvSpPr>
            <a:spLocks noGrp="1"/>
          </p:cNvSpPr>
          <p:nvPr>
            <p:ph type="title"/>
          </p:nvPr>
        </p:nvSpPr>
        <p:spPr>
          <a:xfrm>
            <a:off x="629386" y="1299308"/>
            <a:ext cx="3805031" cy="1198359"/>
          </a:xfrm>
          <a:prstGeom prst="rect">
            <a:avLst/>
          </a:prstGeom>
        </p:spPr>
        <p:txBody>
          <a:bodyPr vert="horz" lIns="91440" tIns="0" rIns="91440" bIns="0" rtlCol="0" anchor="t">
            <a:normAutofit/>
          </a:bodyPr>
          <a:lstStyle/>
          <a:p>
            <a:r>
              <a:rPr lang="en-GB" dirty="0" smtClean="0"/>
              <a:t>Click to edit Master title style</a:t>
            </a:r>
            <a:endParaRPr lang="en-US" dirty="0"/>
          </a:p>
        </p:txBody>
      </p:sp>
      <p:sp>
        <p:nvSpPr>
          <p:cNvPr id="6" name="Text Placeholder 5"/>
          <p:cNvSpPr>
            <a:spLocks noGrp="1"/>
          </p:cNvSpPr>
          <p:nvPr>
            <p:ph type="body" sz="quarter" idx="10"/>
          </p:nvPr>
        </p:nvSpPr>
        <p:spPr>
          <a:xfrm>
            <a:off x="4725136" y="1299308"/>
            <a:ext cx="3867263" cy="4914167"/>
          </a:xfrm>
          <a:prstGeom prst="rect">
            <a:avLst/>
          </a:prstGeom>
        </p:spPr>
        <p:txBody>
          <a:bodyPr vert="horz" lIns="216000" tIns="0" rIns="0" bIns="0"/>
          <a:lstStyle>
            <a:lvl1pPr marL="0" indent="0">
              <a:lnSpc>
                <a:spcPct val="100000"/>
              </a:lnSpc>
              <a:spcBef>
                <a:spcPts val="600"/>
              </a:spcBef>
              <a:spcAft>
                <a:spcPts val="600"/>
              </a:spcAft>
              <a:buFontTx/>
              <a:buNone/>
              <a:defRPr b="0" i="0"/>
            </a:lvl1pPr>
            <a:lvl2pPr marL="742950" indent="-285750">
              <a:lnSpc>
                <a:spcPct val="100000"/>
              </a:lnSpc>
              <a:spcBef>
                <a:spcPts val="600"/>
              </a:spcBef>
              <a:spcAft>
                <a:spcPts val="600"/>
              </a:spcAft>
              <a:buClr>
                <a:schemeClr val="accent2"/>
              </a:buClr>
              <a:buFont typeface="Wingdings" charset="2"/>
              <a:buChar char="§"/>
              <a:defRPr sz="1800" b="0" i="0"/>
            </a:lvl2pPr>
            <a:lvl3pPr marL="1200150" indent="-285750">
              <a:lnSpc>
                <a:spcPct val="100000"/>
              </a:lnSpc>
              <a:spcBef>
                <a:spcPts val="600"/>
              </a:spcBef>
              <a:spcAft>
                <a:spcPts val="600"/>
              </a:spcAft>
              <a:buClr>
                <a:schemeClr val="accent2"/>
              </a:buClr>
              <a:buFont typeface="Wingdings" charset="2"/>
              <a:buChar char="§"/>
              <a:defRPr sz="1800" b="0" i="0"/>
            </a:lvl3pPr>
            <a:lvl4pPr marL="1657350" indent="-285750">
              <a:lnSpc>
                <a:spcPct val="100000"/>
              </a:lnSpc>
              <a:spcBef>
                <a:spcPts val="600"/>
              </a:spcBef>
              <a:spcAft>
                <a:spcPts val="600"/>
              </a:spcAft>
              <a:buClr>
                <a:schemeClr val="accent2"/>
              </a:buClr>
              <a:buFont typeface="Wingdings" charset="2"/>
              <a:buChar char="§"/>
              <a:defRPr sz="1800" b="0" i="0"/>
            </a:lvl4pPr>
            <a:lvl5pPr marL="2114550" indent="-285750">
              <a:lnSpc>
                <a:spcPct val="100000"/>
              </a:lnSpc>
              <a:spcBef>
                <a:spcPts val="600"/>
              </a:spcBef>
              <a:spcAft>
                <a:spcPts val="600"/>
              </a:spcAft>
              <a:buClr>
                <a:schemeClr val="accent2"/>
              </a:buClr>
              <a:buFont typeface="Wingdings" charset="2"/>
              <a:buChar char="§"/>
              <a:defRPr sz="1800" b="0" i="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7" name="Straight Connector 6"/>
          <p:cNvCxnSpPr/>
          <p:nvPr userDrawn="1"/>
        </p:nvCxnSpPr>
        <p:spPr>
          <a:xfrm>
            <a:off x="4725136" y="1299308"/>
            <a:ext cx="0" cy="4914167"/>
          </a:xfrm>
          <a:prstGeom prst="line">
            <a:avLst/>
          </a:prstGeom>
          <a:ln w="19050"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2005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 right + Title +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592399" y="6529071"/>
            <a:ext cx="477520" cy="328930"/>
          </a:xfrm>
          <a:prstGeom prst="rect">
            <a:avLst/>
          </a:prstGeom>
        </p:spPr>
        <p:txBody>
          <a:bodyPr vert="horz" lIns="91440" tIns="45720" rIns="91440" bIns="45720" rtlCol="0" anchor="ctr"/>
          <a:lstStyle>
            <a:lvl1pPr algn="r">
              <a:defRPr lang="en-GB" sz="1000" b="0" kern="1200" smtClean="0">
                <a:solidFill>
                  <a:schemeClr val="bg1">
                    <a:lumMod val="65000"/>
                  </a:schemeClr>
                </a:solidFill>
                <a:latin typeface="Arial"/>
                <a:ea typeface="+mn-ea"/>
                <a:cs typeface="Arial"/>
              </a:defRPr>
            </a:lvl1pPr>
          </a:lstStyle>
          <a:p>
            <a:fld id="{E0B220BB-E068-4CCE-A93E-C1D78AB9F24E}" type="slidenum">
              <a:rPr lang="en-GB" smtClean="0"/>
              <a:pPr/>
              <a:t>‹#›</a:t>
            </a:fld>
            <a:endParaRPr lang="en-GB" dirty="0"/>
          </a:p>
        </p:txBody>
      </p:sp>
      <p:sp>
        <p:nvSpPr>
          <p:cNvPr id="4" name="Title Placeholder 3"/>
          <p:cNvSpPr>
            <a:spLocks noGrp="1"/>
          </p:cNvSpPr>
          <p:nvPr>
            <p:ph type="title"/>
          </p:nvPr>
        </p:nvSpPr>
        <p:spPr>
          <a:xfrm>
            <a:off x="629386" y="1299308"/>
            <a:ext cx="4006114" cy="1198359"/>
          </a:xfrm>
          <a:prstGeom prst="rect">
            <a:avLst/>
          </a:prstGeom>
        </p:spPr>
        <p:txBody>
          <a:bodyPr vert="horz" lIns="108000" tIns="0" rIns="91440" bIns="0" rtlCol="0" anchor="t">
            <a:normAutofit/>
          </a:bodyPr>
          <a:lstStyle/>
          <a:p>
            <a:r>
              <a:rPr lang="en-GB" dirty="0" smtClean="0"/>
              <a:t>Click to edit Master title style</a:t>
            </a:r>
            <a:endParaRPr lang="en-US" dirty="0"/>
          </a:p>
        </p:txBody>
      </p:sp>
      <p:sp>
        <p:nvSpPr>
          <p:cNvPr id="6" name="Text Placeholder 5"/>
          <p:cNvSpPr>
            <a:spLocks noGrp="1"/>
          </p:cNvSpPr>
          <p:nvPr>
            <p:ph type="body" sz="quarter" idx="10"/>
          </p:nvPr>
        </p:nvSpPr>
        <p:spPr>
          <a:xfrm>
            <a:off x="629386" y="2624667"/>
            <a:ext cx="4006114" cy="3588808"/>
          </a:xfrm>
          <a:prstGeom prst="rect">
            <a:avLst/>
          </a:prstGeom>
        </p:spPr>
        <p:txBody>
          <a:bodyPr vert="horz" lIns="108000" tIns="0" rIns="0" bIns="0"/>
          <a:lstStyle>
            <a:lvl1pPr marL="0" indent="0">
              <a:lnSpc>
                <a:spcPct val="100000"/>
              </a:lnSpc>
              <a:spcBef>
                <a:spcPts val="600"/>
              </a:spcBef>
              <a:spcAft>
                <a:spcPts val="600"/>
              </a:spcAft>
              <a:buFontTx/>
              <a:buNone/>
              <a:defRPr b="0" i="0"/>
            </a:lvl1pPr>
            <a:lvl2pPr marL="742950" indent="-285750">
              <a:lnSpc>
                <a:spcPct val="100000"/>
              </a:lnSpc>
              <a:spcBef>
                <a:spcPts val="600"/>
              </a:spcBef>
              <a:spcAft>
                <a:spcPts val="600"/>
              </a:spcAft>
              <a:buClr>
                <a:schemeClr val="accent2"/>
              </a:buClr>
              <a:buFont typeface="Wingdings" charset="2"/>
              <a:buChar char="§"/>
              <a:defRPr sz="1800" b="0" i="0"/>
            </a:lvl2pPr>
            <a:lvl3pPr marL="1200150" indent="-285750">
              <a:lnSpc>
                <a:spcPct val="100000"/>
              </a:lnSpc>
              <a:spcBef>
                <a:spcPts val="600"/>
              </a:spcBef>
              <a:spcAft>
                <a:spcPts val="600"/>
              </a:spcAft>
              <a:buClr>
                <a:schemeClr val="accent2"/>
              </a:buClr>
              <a:buFont typeface="Wingdings" charset="2"/>
              <a:buChar char="§"/>
              <a:defRPr sz="1800" b="0" i="0"/>
            </a:lvl3pPr>
            <a:lvl4pPr marL="1657350" indent="-285750">
              <a:lnSpc>
                <a:spcPct val="100000"/>
              </a:lnSpc>
              <a:spcBef>
                <a:spcPts val="600"/>
              </a:spcBef>
              <a:spcAft>
                <a:spcPts val="600"/>
              </a:spcAft>
              <a:buClr>
                <a:schemeClr val="accent2"/>
              </a:buClr>
              <a:buFont typeface="Wingdings" charset="2"/>
              <a:buChar char="§"/>
              <a:defRPr sz="1800" b="0" i="0"/>
            </a:lvl4pPr>
            <a:lvl5pPr marL="2114550" indent="-285750">
              <a:lnSpc>
                <a:spcPct val="100000"/>
              </a:lnSpc>
              <a:spcBef>
                <a:spcPts val="600"/>
              </a:spcBef>
              <a:spcAft>
                <a:spcPts val="600"/>
              </a:spcAft>
              <a:buClr>
                <a:schemeClr val="accent2"/>
              </a:buClr>
              <a:buFont typeface="Wingdings" charset="2"/>
              <a:buChar char="§"/>
              <a:defRPr sz="1800" b="0" i="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7" name="Straight Connector 6"/>
          <p:cNvCxnSpPr/>
          <p:nvPr userDrawn="1"/>
        </p:nvCxnSpPr>
        <p:spPr>
          <a:xfrm>
            <a:off x="4883889" y="1299308"/>
            <a:ext cx="0" cy="4914167"/>
          </a:xfrm>
          <a:prstGeom prst="line">
            <a:avLst/>
          </a:prstGeom>
          <a:ln w="19050"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0417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fault + Sub Titl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592399" y="6529071"/>
            <a:ext cx="477520" cy="328930"/>
          </a:xfrm>
          <a:prstGeom prst="rect">
            <a:avLst/>
          </a:prstGeom>
        </p:spPr>
        <p:txBody>
          <a:bodyPr vert="horz" lIns="91440" tIns="45720" rIns="91440" bIns="45720" rtlCol="0" anchor="ctr"/>
          <a:lstStyle>
            <a:lvl1pPr algn="r">
              <a:defRPr lang="en-GB" sz="1000" b="0" kern="1200" smtClean="0">
                <a:solidFill>
                  <a:schemeClr val="bg1">
                    <a:lumMod val="65000"/>
                  </a:schemeClr>
                </a:solidFill>
                <a:latin typeface="Arial"/>
                <a:ea typeface="+mn-ea"/>
                <a:cs typeface="Arial"/>
              </a:defRPr>
            </a:lvl1pPr>
          </a:lstStyle>
          <a:p>
            <a:fld id="{E0B220BB-E068-4CCE-A93E-C1D78AB9F24E}" type="slidenum">
              <a:rPr lang="en-GB" smtClean="0"/>
              <a:pPr/>
              <a:t>‹#›</a:t>
            </a:fld>
            <a:endParaRPr lang="en-GB" dirty="0"/>
          </a:p>
        </p:txBody>
      </p:sp>
      <p:sp>
        <p:nvSpPr>
          <p:cNvPr id="4" name="Title Placeholder 3"/>
          <p:cNvSpPr>
            <a:spLocks noGrp="1"/>
          </p:cNvSpPr>
          <p:nvPr>
            <p:ph type="title"/>
          </p:nvPr>
        </p:nvSpPr>
        <p:spPr>
          <a:xfrm>
            <a:off x="656167" y="1299308"/>
            <a:ext cx="3376084" cy="4914502"/>
          </a:xfrm>
          <a:prstGeom prst="rect">
            <a:avLst/>
          </a:prstGeom>
        </p:spPr>
        <p:txBody>
          <a:bodyPr vert="horz" lIns="91440" tIns="0" rIns="91440" bIns="0" rtlCol="0" anchor="ctr">
            <a:normAutofit/>
          </a:bodyPr>
          <a:lstStyle/>
          <a:p>
            <a:r>
              <a:rPr lang="en-GB" dirty="0" smtClean="0"/>
              <a:t>Click to edit Master title style</a:t>
            </a:r>
            <a:endParaRPr lang="en-US" dirty="0"/>
          </a:p>
        </p:txBody>
      </p:sp>
      <p:sp>
        <p:nvSpPr>
          <p:cNvPr id="6" name="Text Placeholder 5"/>
          <p:cNvSpPr>
            <a:spLocks noGrp="1"/>
          </p:cNvSpPr>
          <p:nvPr>
            <p:ph type="body" sz="quarter" idx="10"/>
          </p:nvPr>
        </p:nvSpPr>
        <p:spPr>
          <a:xfrm>
            <a:off x="4206553" y="3111501"/>
            <a:ext cx="4296833" cy="3102310"/>
          </a:xfrm>
          <a:prstGeom prst="rect">
            <a:avLst/>
          </a:prstGeom>
        </p:spPr>
        <p:txBody>
          <a:bodyPr vert="horz" lIns="216000" tIns="0" rIns="0" bIns="0"/>
          <a:lstStyle>
            <a:lvl1pPr marL="0" indent="0">
              <a:lnSpc>
                <a:spcPct val="100000"/>
              </a:lnSpc>
              <a:spcBef>
                <a:spcPts val="600"/>
              </a:spcBef>
              <a:spcAft>
                <a:spcPts val="600"/>
              </a:spcAft>
              <a:buFontTx/>
              <a:buNone/>
              <a:defRPr b="0" i="0"/>
            </a:lvl1pPr>
            <a:lvl2pPr marL="742950" indent="-285750">
              <a:lnSpc>
                <a:spcPct val="100000"/>
              </a:lnSpc>
              <a:spcBef>
                <a:spcPts val="600"/>
              </a:spcBef>
              <a:spcAft>
                <a:spcPts val="600"/>
              </a:spcAft>
              <a:buClr>
                <a:schemeClr val="accent2"/>
              </a:buClr>
              <a:buFont typeface="Wingdings" charset="2"/>
              <a:buChar char="§"/>
              <a:defRPr sz="1800" b="0" i="0"/>
            </a:lvl2pPr>
            <a:lvl3pPr marL="1200150" indent="-285750">
              <a:lnSpc>
                <a:spcPct val="100000"/>
              </a:lnSpc>
              <a:spcBef>
                <a:spcPts val="600"/>
              </a:spcBef>
              <a:spcAft>
                <a:spcPts val="600"/>
              </a:spcAft>
              <a:buClr>
                <a:schemeClr val="accent2"/>
              </a:buClr>
              <a:buFont typeface="Wingdings" charset="2"/>
              <a:buChar char="§"/>
              <a:defRPr sz="1800" b="0" i="0"/>
            </a:lvl3pPr>
            <a:lvl4pPr marL="1657350" indent="-285750">
              <a:lnSpc>
                <a:spcPct val="100000"/>
              </a:lnSpc>
              <a:spcBef>
                <a:spcPts val="600"/>
              </a:spcBef>
              <a:spcAft>
                <a:spcPts val="600"/>
              </a:spcAft>
              <a:buClr>
                <a:schemeClr val="accent2"/>
              </a:buClr>
              <a:buFont typeface="Wingdings" charset="2"/>
              <a:buChar char="§"/>
              <a:defRPr sz="1800" b="0" i="0"/>
            </a:lvl4pPr>
            <a:lvl5pPr marL="2114550" indent="-285750">
              <a:lnSpc>
                <a:spcPct val="100000"/>
              </a:lnSpc>
              <a:spcBef>
                <a:spcPts val="600"/>
              </a:spcBef>
              <a:spcAft>
                <a:spcPts val="600"/>
              </a:spcAft>
              <a:buClr>
                <a:schemeClr val="accent2"/>
              </a:buClr>
              <a:buFont typeface="Wingdings" charset="2"/>
              <a:buChar char="§"/>
              <a:defRPr sz="1800" b="0" i="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7" name="Straight Connector 6"/>
          <p:cNvCxnSpPr/>
          <p:nvPr userDrawn="1"/>
        </p:nvCxnSpPr>
        <p:spPr>
          <a:xfrm>
            <a:off x="4195970" y="1299308"/>
            <a:ext cx="0" cy="4914167"/>
          </a:xfrm>
          <a:prstGeom prst="line">
            <a:avLst/>
          </a:prstGeom>
          <a:ln w="19050"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5"/>
          <p:cNvSpPr>
            <a:spLocks noGrp="1"/>
          </p:cNvSpPr>
          <p:nvPr>
            <p:ph type="body" sz="quarter" idx="11"/>
          </p:nvPr>
        </p:nvSpPr>
        <p:spPr>
          <a:xfrm>
            <a:off x="4206553" y="1298575"/>
            <a:ext cx="4296833" cy="1484842"/>
          </a:xfrm>
          <a:prstGeom prst="rect">
            <a:avLst/>
          </a:prstGeom>
        </p:spPr>
        <p:txBody>
          <a:bodyPr vert="horz" lIns="216000" tIns="0" rIns="0" bIns="0"/>
          <a:lstStyle>
            <a:lvl1pPr marL="0" indent="0">
              <a:lnSpc>
                <a:spcPct val="100000"/>
              </a:lnSpc>
              <a:spcBef>
                <a:spcPts val="600"/>
              </a:spcBef>
              <a:spcAft>
                <a:spcPts val="600"/>
              </a:spcAft>
              <a:buFontTx/>
              <a:buNone/>
              <a:defRPr sz="2000" b="0" i="0">
                <a:solidFill>
                  <a:schemeClr val="accent2"/>
                </a:solidFill>
              </a:defRPr>
            </a:lvl1pPr>
            <a:lvl2pPr marL="742950" indent="-285750">
              <a:lnSpc>
                <a:spcPct val="100000"/>
              </a:lnSpc>
              <a:spcBef>
                <a:spcPts val="600"/>
              </a:spcBef>
              <a:spcAft>
                <a:spcPts val="600"/>
              </a:spcAft>
              <a:buClr>
                <a:schemeClr val="accent2"/>
              </a:buClr>
              <a:buFont typeface="Wingdings" charset="2"/>
              <a:buChar char="§"/>
              <a:defRPr sz="1800" b="0" i="0"/>
            </a:lvl2pPr>
            <a:lvl3pPr marL="1200150" indent="-285750">
              <a:lnSpc>
                <a:spcPct val="100000"/>
              </a:lnSpc>
              <a:spcBef>
                <a:spcPts val="600"/>
              </a:spcBef>
              <a:spcAft>
                <a:spcPts val="600"/>
              </a:spcAft>
              <a:buClr>
                <a:schemeClr val="accent2"/>
              </a:buClr>
              <a:buFont typeface="Wingdings" charset="2"/>
              <a:buChar char="§"/>
              <a:defRPr sz="1800" b="0" i="0"/>
            </a:lvl3pPr>
            <a:lvl4pPr marL="1657350" indent="-285750">
              <a:lnSpc>
                <a:spcPct val="100000"/>
              </a:lnSpc>
              <a:spcBef>
                <a:spcPts val="600"/>
              </a:spcBef>
              <a:spcAft>
                <a:spcPts val="600"/>
              </a:spcAft>
              <a:buClr>
                <a:schemeClr val="accent2"/>
              </a:buClr>
              <a:buFont typeface="Wingdings" charset="2"/>
              <a:buChar char="§"/>
              <a:defRPr sz="1800" b="0" i="0"/>
            </a:lvl4pPr>
            <a:lvl5pPr marL="2114550" indent="-285750">
              <a:lnSpc>
                <a:spcPct val="100000"/>
              </a:lnSpc>
              <a:spcBef>
                <a:spcPts val="600"/>
              </a:spcBef>
              <a:spcAft>
                <a:spcPts val="600"/>
              </a:spcAft>
              <a:buClr>
                <a:schemeClr val="accent2"/>
              </a:buClr>
              <a:buFont typeface="Wingdings" charset="2"/>
              <a:buChar char="§"/>
              <a:defRPr sz="1800" b="0" i="0"/>
            </a:lvl5pPr>
          </a:lstStyle>
          <a:p>
            <a:pPr lvl="0"/>
            <a:r>
              <a:rPr lang="en-GB" dirty="0" smtClean="0"/>
              <a:t>Click to edit Master text</a:t>
            </a:r>
            <a:endParaRPr lang="en-US" dirty="0"/>
          </a:p>
        </p:txBody>
      </p:sp>
    </p:spTree>
    <p:extLst>
      <p:ext uri="{BB962C8B-B14F-4D97-AF65-F5344CB8AC3E}">
        <p14:creationId xmlns:p14="http://schemas.microsoft.com/office/powerpoint/2010/main" val="39638614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Two Column">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592399" y="6529071"/>
            <a:ext cx="477520" cy="328930"/>
          </a:xfrm>
          <a:prstGeom prst="rect">
            <a:avLst/>
          </a:prstGeom>
        </p:spPr>
        <p:txBody>
          <a:bodyPr vert="horz" lIns="91440" tIns="45720" rIns="91440" bIns="45720" rtlCol="0" anchor="ctr"/>
          <a:lstStyle>
            <a:lvl1pPr algn="r">
              <a:defRPr lang="en-GB" sz="1000" b="0" kern="1200" smtClean="0">
                <a:solidFill>
                  <a:schemeClr val="bg1">
                    <a:lumMod val="65000"/>
                  </a:schemeClr>
                </a:solidFill>
                <a:latin typeface="Arial"/>
                <a:ea typeface="+mn-ea"/>
                <a:cs typeface="Arial"/>
              </a:defRPr>
            </a:lvl1pPr>
          </a:lstStyle>
          <a:p>
            <a:fld id="{E0B220BB-E068-4CCE-A93E-C1D78AB9F24E}" type="slidenum">
              <a:rPr lang="en-GB" smtClean="0"/>
              <a:pPr/>
              <a:t>‹#›</a:t>
            </a:fld>
            <a:endParaRPr lang="en-GB" dirty="0"/>
          </a:p>
        </p:txBody>
      </p:sp>
      <p:sp>
        <p:nvSpPr>
          <p:cNvPr id="4" name="Title Placeholder 3"/>
          <p:cNvSpPr>
            <a:spLocks noGrp="1"/>
          </p:cNvSpPr>
          <p:nvPr>
            <p:ph type="title"/>
          </p:nvPr>
        </p:nvSpPr>
        <p:spPr>
          <a:xfrm>
            <a:off x="656166" y="1013567"/>
            <a:ext cx="7736418" cy="1050192"/>
          </a:xfrm>
          <a:prstGeom prst="rect">
            <a:avLst/>
          </a:prstGeom>
        </p:spPr>
        <p:txBody>
          <a:bodyPr vert="horz" lIns="288000" tIns="0" rIns="91440" bIns="0" rtlCol="0" anchor="t">
            <a:normAutofit/>
          </a:bodyPr>
          <a:lstStyle/>
          <a:p>
            <a:r>
              <a:rPr lang="en-GB" dirty="0" smtClean="0"/>
              <a:t>Click to edit Master title style</a:t>
            </a:r>
            <a:endParaRPr lang="en-US" dirty="0"/>
          </a:p>
        </p:txBody>
      </p:sp>
      <p:sp>
        <p:nvSpPr>
          <p:cNvPr id="6" name="Text Placeholder 5"/>
          <p:cNvSpPr>
            <a:spLocks noGrp="1"/>
          </p:cNvSpPr>
          <p:nvPr>
            <p:ph type="body" sz="quarter" idx="10"/>
          </p:nvPr>
        </p:nvSpPr>
        <p:spPr>
          <a:xfrm>
            <a:off x="661138" y="2307175"/>
            <a:ext cx="3656862" cy="4221895"/>
          </a:xfrm>
          <a:prstGeom prst="rect">
            <a:avLst/>
          </a:prstGeom>
        </p:spPr>
        <p:txBody>
          <a:bodyPr vert="horz" lIns="0" tIns="0" rIns="0" bIns="0"/>
          <a:lstStyle>
            <a:lvl1pPr marL="0" indent="0">
              <a:lnSpc>
                <a:spcPct val="100000"/>
              </a:lnSpc>
              <a:spcBef>
                <a:spcPts val="600"/>
              </a:spcBef>
              <a:spcAft>
                <a:spcPts val="600"/>
              </a:spcAft>
              <a:buFontTx/>
              <a:buNone/>
              <a:defRPr b="0" i="0"/>
            </a:lvl1pPr>
            <a:lvl2pPr marL="742950" indent="-285750">
              <a:lnSpc>
                <a:spcPct val="100000"/>
              </a:lnSpc>
              <a:spcBef>
                <a:spcPts val="600"/>
              </a:spcBef>
              <a:spcAft>
                <a:spcPts val="600"/>
              </a:spcAft>
              <a:buClr>
                <a:schemeClr val="accent2"/>
              </a:buClr>
              <a:buFont typeface="Wingdings" charset="2"/>
              <a:buChar char="§"/>
              <a:defRPr sz="1800" b="0" i="0"/>
            </a:lvl2pPr>
            <a:lvl3pPr marL="1200150" indent="-285750">
              <a:lnSpc>
                <a:spcPct val="100000"/>
              </a:lnSpc>
              <a:spcBef>
                <a:spcPts val="600"/>
              </a:spcBef>
              <a:spcAft>
                <a:spcPts val="600"/>
              </a:spcAft>
              <a:buClr>
                <a:schemeClr val="accent2"/>
              </a:buClr>
              <a:buFont typeface="Wingdings" charset="2"/>
              <a:buChar char="§"/>
              <a:defRPr sz="1800" b="0" i="0"/>
            </a:lvl3pPr>
            <a:lvl4pPr marL="1657350" indent="-285750">
              <a:lnSpc>
                <a:spcPct val="100000"/>
              </a:lnSpc>
              <a:spcBef>
                <a:spcPts val="600"/>
              </a:spcBef>
              <a:spcAft>
                <a:spcPts val="600"/>
              </a:spcAft>
              <a:buClr>
                <a:schemeClr val="accent2"/>
              </a:buClr>
              <a:buFont typeface="Wingdings" charset="2"/>
              <a:buChar char="§"/>
              <a:defRPr sz="1800" b="0" i="0"/>
            </a:lvl4pPr>
            <a:lvl5pPr marL="2114550" indent="-285750">
              <a:lnSpc>
                <a:spcPct val="100000"/>
              </a:lnSpc>
              <a:spcBef>
                <a:spcPts val="600"/>
              </a:spcBef>
              <a:spcAft>
                <a:spcPts val="600"/>
              </a:spcAft>
              <a:buClr>
                <a:schemeClr val="accent2"/>
              </a:buClr>
              <a:buFont typeface="Wingdings" charset="2"/>
              <a:buChar char="§"/>
              <a:defRPr sz="1800" b="0" i="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ext Placeholder 5"/>
          <p:cNvSpPr>
            <a:spLocks noGrp="1"/>
          </p:cNvSpPr>
          <p:nvPr>
            <p:ph type="body" sz="quarter" idx="11"/>
          </p:nvPr>
        </p:nvSpPr>
        <p:spPr>
          <a:xfrm>
            <a:off x="4735722" y="2307175"/>
            <a:ext cx="3656862" cy="4221895"/>
          </a:xfrm>
          <a:prstGeom prst="rect">
            <a:avLst/>
          </a:prstGeom>
        </p:spPr>
        <p:txBody>
          <a:bodyPr vert="horz" lIns="0" tIns="0" rIns="0" bIns="0"/>
          <a:lstStyle>
            <a:lvl1pPr marL="0" indent="0">
              <a:lnSpc>
                <a:spcPct val="100000"/>
              </a:lnSpc>
              <a:spcBef>
                <a:spcPts val="600"/>
              </a:spcBef>
              <a:spcAft>
                <a:spcPts val="600"/>
              </a:spcAft>
              <a:buFontTx/>
              <a:buNone/>
              <a:defRPr b="0" i="0"/>
            </a:lvl1pPr>
            <a:lvl2pPr marL="742950" indent="-285750">
              <a:lnSpc>
                <a:spcPct val="100000"/>
              </a:lnSpc>
              <a:spcBef>
                <a:spcPts val="600"/>
              </a:spcBef>
              <a:spcAft>
                <a:spcPts val="600"/>
              </a:spcAft>
              <a:buClr>
                <a:schemeClr val="accent2"/>
              </a:buClr>
              <a:buFont typeface="Wingdings" charset="2"/>
              <a:buChar char="§"/>
              <a:defRPr sz="1800" b="0" i="0"/>
            </a:lvl2pPr>
            <a:lvl3pPr marL="1200150" indent="-285750">
              <a:lnSpc>
                <a:spcPct val="100000"/>
              </a:lnSpc>
              <a:spcBef>
                <a:spcPts val="600"/>
              </a:spcBef>
              <a:spcAft>
                <a:spcPts val="600"/>
              </a:spcAft>
              <a:buClr>
                <a:schemeClr val="accent2"/>
              </a:buClr>
              <a:buFont typeface="Wingdings" charset="2"/>
              <a:buChar char="§"/>
              <a:defRPr sz="1800" b="0" i="0"/>
            </a:lvl3pPr>
            <a:lvl4pPr marL="1657350" indent="-285750">
              <a:lnSpc>
                <a:spcPct val="100000"/>
              </a:lnSpc>
              <a:spcBef>
                <a:spcPts val="600"/>
              </a:spcBef>
              <a:spcAft>
                <a:spcPts val="600"/>
              </a:spcAft>
              <a:buClr>
                <a:schemeClr val="accent2"/>
              </a:buClr>
              <a:buFont typeface="Wingdings" charset="2"/>
              <a:buChar char="§"/>
              <a:defRPr sz="1800" b="0" i="0"/>
            </a:lvl4pPr>
            <a:lvl5pPr marL="2114550" indent="-285750">
              <a:lnSpc>
                <a:spcPct val="100000"/>
              </a:lnSpc>
              <a:spcBef>
                <a:spcPts val="600"/>
              </a:spcBef>
              <a:spcAft>
                <a:spcPts val="600"/>
              </a:spcAft>
              <a:buClr>
                <a:schemeClr val="accent2"/>
              </a:buClr>
              <a:buFont typeface="Wingdings" charset="2"/>
              <a:buChar char="§"/>
              <a:defRPr sz="1800" b="0" i="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7" name="Straight Connector 6"/>
          <p:cNvCxnSpPr/>
          <p:nvPr userDrawn="1"/>
        </p:nvCxnSpPr>
        <p:spPr>
          <a:xfrm>
            <a:off x="4520525" y="2307175"/>
            <a:ext cx="0" cy="4221896"/>
          </a:xfrm>
          <a:prstGeom prst="line">
            <a:avLst/>
          </a:prstGeom>
          <a:ln w="19050"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817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Two Column (NO LIN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592399" y="6529071"/>
            <a:ext cx="477520" cy="328930"/>
          </a:xfrm>
          <a:prstGeom prst="rect">
            <a:avLst/>
          </a:prstGeom>
        </p:spPr>
        <p:txBody>
          <a:bodyPr vert="horz" lIns="91440" tIns="45720" rIns="91440" bIns="45720" rtlCol="0" anchor="ctr"/>
          <a:lstStyle>
            <a:lvl1pPr algn="r">
              <a:defRPr lang="en-GB" sz="1000" b="0" kern="1200" smtClean="0">
                <a:solidFill>
                  <a:schemeClr val="bg1">
                    <a:lumMod val="65000"/>
                  </a:schemeClr>
                </a:solidFill>
                <a:latin typeface="Arial"/>
                <a:ea typeface="+mn-ea"/>
                <a:cs typeface="Arial"/>
              </a:defRPr>
            </a:lvl1pPr>
          </a:lstStyle>
          <a:p>
            <a:fld id="{E0B220BB-E068-4CCE-A93E-C1D78AB9F24E}" type="slidenum">
              <a:rPr lang="en-GB" smtClean="0"/>
              <a:pPr/>
              <a:t>‹#›</a:t>
            </a:fld>
            <a:endParaRPr lang="en-GB" dirty="0"/>
          </a:p>
        </p:txBody>
      </p:sp>
      <p:sp>
        <p:nvSpPr>
          <p:cNvPr id="4" name="Title Placeholder 3"/>
          <p:cNvSpPr>
            <a:spLocks noGrp="1"/>
          </p:cNvSpPr>
          <p:nvPr>
            <p:ph type="title"/>
          </p:nvPr>
        </p:nvSpPr>
        <p:spPr>
          <a:xfrm>
            <a:off x="656166" y="1013567"/>
            <a:ext cx="7736418" cy="1050192"/>
          </a:xfrm>
          <a:prstGeom prst="rect">
            <a:avLst/>
          </a:prstGeom>
        </p:spPr>
        <p:txBody>
          <a:bodyPr vert="horz" lIns="288000" tIns="0" rIns="91440" bIns="0" rtlCol="0" anchor="t">
            <a:normAutofit/>
          </a:bodyPr>
          <a:lstStyle/>
          <a:p>
            <a:r>
              <a:rPr lang="en-GB" dirty="0" smtClean="0"/>
              <a:t>Click to edit Master title style</a:t>
            </a:r>
            <a:endParaRPr lang="en-US" dirty="0"/>
          </a:p>
        </p:txBody>
      </p:sp>
      <p:sp>
        <p:nvSpPr>
          <p:cNvPr id="6" name="Text Placeholder 5"/>
          <p:cNvSpPr>
            <a:spLocks noGrp="1"/>
          </p:cNvSpPr>
          <p:nvPr>
            <p:ph type="body" sz="quarter" idx="10"/>
          </p:nvPr>
        </p:nvSpPr>
        <p:spPr>
          <a:xfrm>
            <a:off x="661138" y="2307175"/>
            <a:ext cx="3656862" cy="4221895"/>
          </a:xfrm>
          <a:prstGeom prst="rect">
            <a:avLst/>
          </a:prstGeom>
        </p:spPr>
        <p:txBody>
          <a:bodyPr vert="horz" lIns="0" tIns="0" rIns="0" bIns="0"/>
          <a:lstStyle>
            <a:lvl1pPr marL="0" indent="0">
              <a:lnSpc>
                <a:spcPct val="100000"/>
              </a:lnSpc>
              <a:spcBef>
                <a:spcPts val="600"/>
              </a:spcBef>
              <a:spcAft>
                <a:spcPts val="600"/>
              </a:spcAft>
              <a:buFontTx/>
              <a:buNone/>
              <a:defRPr b="0" i="0"/>
            </a:lvl1pPr>
            <a:lvl2pPr marL="742950" indent="-285750">
              <a:lnSpc>
                <a:spcPct val="100000"/>
              </a:lnSpc>
              <a:spcBef>
                <a:spcPts val="600"/>
              </a:spcBef>
              <a:spcAft>
                <a:spcPts val="600"/>
              </a:spcAft>
              <a:buClr>
                <a:schemeClr val="accent2"/>
              </a:buClr>
              <a:buFont typeface="Wingdings" charset="2"/>
              <a:buChar char="§"/>
              <a:defRPr sz="1800" b="0" i="0"/>
            </a:lvl2pPr>
            <a:lvl3pPr marL="1200150" indent="-285750">
              <a:lnSpc>
                <a:spcPct val="100000"/>
              </a:lnSpc>
              <a:spcBef>
                <a:spcPts val="600"/>
              </a:spcBef>
              <a:spcAft>
                <a:spcPts val="600"/>
              </a:spcAft>
              <a:buClr>
                <a:schemeClr val="accent2"/>
              </a:buClr>
              <a:buFont typeface="Wingdings" charset="2"/>
              <a:buChar char="§"/>
              <a:defRPr sz="1800" b="0" i="0"/>
            </a:lvl3pPr>
            <a:lvl4pPr marL="1657350" indent="-285750">
              <a:lnSpc>
                <a:spcPct val="100000"/>
              </a:lnSpc>
              <a:spcBef>
                <a:spcPts val="600"/>
              </a:spcBef>
              <a:spcAft>
                <a:spcPts val="600"/>
              </a:spcAft>
              <a:buClr>
                <a:schemeClr val="accent2"/>
              </a:buClr>
              <a:buFont typeface="Wingdings" charset="2"/>
              <a:buChar char="§"/>
              <a:defRPr sz="1800" b="0" i="0"/>
            </a:lvl4pPr>
            <a:lvl5pPr marL="2114550" indent="-285750">
              <a:lnSpc>
                <a:spcPct val="100000"/>
              </a:lnSpc>
              <a:spcBef>
                <a:spcPts val="600"/>
              </a:spcBef>
              <a:spcAft>
                <a:spcPts val="600"/>
              </a:spcAft>
              <a:buClr>
                <a:schemeClr val="accent2"/>
              </a:buClr>
              <a:buFont typeface="Wingdings" charset="2"/>
              <a:buChar char="§"/>
              <a:defRPr sz="1800" b="0" i="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ext Placeholder 5"/>
          <p:cNvSpPr>
            <a:spLocks noGrp="1"/>
          </p:cNvSpPr>
          <p:nvPr>
            <p:ph type="body" sz="quarter" idx="11"/>
          </p:nvPr>
        </p:nvSpPr>
        <p:spPr>
          <a:xfrm>
            <a:off x="4735722" y="2307175"/>
            <a:ext cx="3656862" cy="4221895"/>
          </a:xfrm>
          <a:prstGeom prst="rect">
            <a:avLst/>
          </a:prstGeom>
        </p:spPr>
        <p:txBody>
          <a:bodyPr vert="horz" lIns="0" tIns="0" rIns="0" bIns="0"/>
          <a:lstStyle>
            <a:lvl1pPr marL="0" indent="0">
              <a:lnSpc>
                <a:spcPct val="100000"/>
              </a:lnSpc>
              <a:spcBef>
                <a:spcPts val="600"/>
              </a:spcBef>
              <a:spcAft>
                <a:spcPts val="600"/>
              </a:spcAft>
              <a:buFontTx/>
              <a:buNone/>
              <a:defRPr b="0" i="0"/>
            </a:lvl1pPr>
            <a:lvl2pPr marL="742950" indent="-285750">
              <a:lnSpc>
                <a:spcPct val="100000"/>
              </a:lnSpc>
              <a:spcBef>
                <a:spcPts val="600"/>
              </a:spcBef>
              <a:spcAft>
                <a:spcPts val="600"/>
              </a:spcAft>
              <a:buClr>
                <a:schemeClr val="accent2"/>
              </a:buClr>
              <a:buFont typeface="Wingdings" charset="2"/>
              <a:buChar char="§"/>
              <a:defRPr sz="1800" b="0" i="0"/>
            </a:lvl2pPr>
            <a:lvl3pPr marL="1200150" indent="-285750">
              <a:lnSpc>
                <a:spcPct val="100000"/>
              </a:lnSpc>
              <a:spcBef>
                <a:spcPts val="600"/>
              </a:spcBef>
              <a:spcAft>
                <a:spcPts val="600"/>
              </a:spcAft>
              <a:buClr>
                <a:schemeClr val="accent2"/>
              </a:buClr>
              <a:buFont typeface="Wingdings" charset="2"/>
              <a:buChar char="§"/>
              <a:defRPr sz="1800" b="0" i="0"/>
            </a:lvl3pPr>
            <a:lvl4pPr marL="1657350" indent="-285750">
              <a:lnSpc>
                <a:spcPct val="100000"/>
              </a:lnSpc>
              <a:spcBef>
                <a:spcPts val="600"/>
              </a:spcBef>
              <a:spcAft>
                <a:spcPts val="600"/>
              </a:spcAft>
              <a:buClr>
                <a:schemeClr val="accent2"/>
              </a:buClr>
              <a:buFont typeface="Wingdings" charset="2"/>
              <a:buChar char="§"/>
              <a:defRPr sz="1800" b="0" i="0"/>
            </a:lvl4pPr>
            <a:lvl5pPr marL="2114550" indent="-285750">
              <a:lnSpc>
                <a:spcPct val="100000"/>
              </a:lnSpc>
              <a:spcBef>
                <a:spcPts val="600"/>
              </a:spcBef>
              <a:spcAft>
                <a:spcPts val="600"/>
              </a:spcAft>
              <a:buClr>
                <a:schemeClr val="accent2"/>
              </a:buClr>
              <a:buFont typeface="Wingdings" charset="2"/>
              <a:buChar char="§"/>
              <a:defRPr sz="1800" b="0" i="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8851712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Three Column">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592399" y="6529071"/>
            <a:ext cx="477520" cy="328930"/>
          </a:xfrm>
          <a:prstGeom prst="rect">
            <a:avLst/>
          </a:prstGeom>
        </p:spPr>
        <p:txBody>
          <a:bodyPr vert="horz" lIns="91440" tIns="45720" rIns="91440" bIns="45720" rtlCol="0" anchor="ctr"/>
          <a:lstStyle>
            <a:lvl1pPr algn="r">
              <a:defRPr lang="en-GB" sz="1000" b="0" kern="1200" smtClean="0">
                <a:solidFill>
                  <a:schemeClr val="bg1">
                    <a:lumMod val="65000"/>
                  </a:schemeClr>
                </a:solidFill>
                <a:latin typeface="Arial"/>
                <a:ea typeface="+mn-ea"/>
                <a:cs typeface="Arial"/>
              </a:defRPr>
            </a:lvl1pPr>
          </a:lstStyle>
          <a:p>
            <a:fld id="{E0B220BB-E068-4CCE-A93E-C1D78AB9F24E}" type="slidenum">
              <a:rPr lang="en-GB" smtClean="0"/>
              <a:pPr/>
              <a:t>‹#›</a:t>
            </a:fld>
            <a:endParaRPr lang="en-GB" dirty="0"/>
          </a:p>
        </p:txBody>
      </p:sp>
      <p:sp>
        <p:nvSpPr>
          <p:cNvPr id="4" name="Title Placeholder 3"/>
          <p:cNvSpPr>
            <a:spLocks noGrp="1"/>
          </p:cNvSpPr>
          <p:nvPr>
            <p:ph type="title"/>
          </p:nvPr>
        </p:nvSpPr>
        <p:spPr>
          <a:xfrm>
            <a:off x="656166" y="1013567"/>
            <a:ext cx="7736418" cy="1050192"/>
          </a:xfrm>
          <a:prstGeom prst="rect">
            <a:avLst/>
          </a:prstGeom>
        </p:spPr>
        <p:txBody>
          <a:bodyPr vert="horz" lIns="288000" tIns="0" rIns="91440" bIns="0" rtlCol="0" anchor="t">
            <a:normAutofit/>
          </a:bodyPr>
          <a:lstStyle/>
          <a:p>
            <a:r>
              <a:rPr lang="en-GB" dirty="0" smtClean="0"/>
              <a:t>Click to edit Master title style</a:t>
            </a:r>
            <a:endParaRPr lang="en-US" dirty="0"/>
          </a:p>
        </p:txBody>
      </p:sp>
      <p:sp>
        <p:nvSpPr>
          <p:cNvPr id="6" name="Text Placeholder 5"/>
          <p:cNvSpPr>
            <a:spLocks noGrp="1"/>
          </p:cNvSpPr>
          <p:nvPr>
            <p:ph type="body" sz="quarter" idx="10"/>
          </p:nvPr>
        </p:nvSpPr>
        <p:spPr>
          <a:xfrm>
            <a:off x="661138" y="2307175"/>
            <a:ext cx="2487083" cy="4221895"/>
          </a:xfrm>
          <a:prstGeom prst="rect">
            <a:avLst/>
          </a:prstGeom>
        </p:spPr>
        <p:txBody>
          <a:bodyPr vert="horz" lIns="288000" tIns="0" rIns="0" bIns="0"/>
          <a:lstStyle>
            <a:lvl1pPr marL="0" indent="0">
              <a:lnSpc>
                <a:spcPct val="100000"/>
              </a:lnSpc>
              <a:spcBef>
                <a:spcPts val="600"/>
              </a:spcBef>
              <a:spcAft>
                <a:spcPts val="600"/>
              </a:spcAft>
              <a:buFontTx/>
              <a:buNone/>
              <a:defRPr b="0" i="0"/>
            </a:lvl1pPr>
            <a:lvl2pPr marL="742950" indent="-285750">
              <a:lnSpc>
                <a:spcPct val="100000"/>
              </a:lnSpc>
              <a:spcBef>
                <a:spcPts val="600"/>
              </a:spcBef>
              <a:spcAft>
                <a:spcPts val="600"/>
              </a:spcAft>
              <a:buClr>
                <a:schemeClr val="accent2"/>
              </a:buClr>
              <a:buFont typeface="Wingdings" charset="2"/>
              <a:buChar char="§"/>
              <a:defRPr sz="1800" b="0" i="0"/>
            </a:lvl2pPr>
            <a:lvl3pPr marL="1200150" indent="-285750">
              <a:lnSpc>
                <a:spcPct val="100000"/>
              </a:lnSpc>
              <a:spcBef>
                <a:spcPts val="600"/>
              </a:spcBef>
              <a:spcAft>
                <a:spcPts val="600"/>
              </a:spcAft>
              <a:buClr>
                <a:schemeClr val="accent2"/>
              </a:buClr>
              <a:buFont typeface="Wingdings" charset="2"/>
              <a:buChar char="§"/>
              <a:defRPr sz="1800" b="0" i="0"/>
            </a:lvl3pPr>
            <a:lvl4pPr marL="1657350" indent="-285750">
              <a:lnSpc>
                <a:spcPct val="100000"/>
              </a:lnSpc>
              <a:spcBef>
                <a:spcPts val="600"/>
              </a:spcBef>
              <a:spcAft>
                <a:spcPts val="600"/>
              </a:spcAft>
              <a:buClr>
                <a:schemeClr val="accent2"/>
              </a:buClr>
              <a:buFont typeface="Wingdings" charset="2"/>
              <a:buChar char="§"/>
              <a:defRPr sz="1800" b="0" i="0"/>
            </a:lvl4pPr>
            <a:lvl5pPr marL="2114550" indent="-285750">
              <a:lnSpc>
                <a:spcPct val="100000"/>
              </a:lnSpc>
              <a:spcBef>
                <a:spcPts val="600"/>
              </a:spcBef>
              <a:spcAft>
                <a:spcPts val="600"/>
              </a:spcAft>
              <a:buClr>
                <a:schemeClr val="accent2"/>
              </a:buClr>
              <a:buFont typeface="Wingdings" charset="2"/>
              <a:buChar char="§"/>
              <a:defRPr sz="1800" b="0" i="0"/>
            </a:lvl5pPr>
          </a:lstStyle>
          <a:p>
            <a:pPr lvl="0"/>
            <a:r>
              <a:rPr lang="en-GB" dirty="0" smtClean="0"/>
              <a:t>Click to edit Master text styles</a:t>
            </a:r>
          </a:p>
          <a:p>
            <a:pPr lvl="1"/>
            <a:r>
              <a:rPr lang="en-GB" dirty="0" smtClean="0"/>
              <a:t>Second level</a:t>
            </a:r>
          </a:p>
          <a:p>
            <a:pPr lvl="2"/>
            <a:r>
              <a:rPr lang="en-GB" dirty="0" smtClean="0"/>
              <a:t>Third level</a:t>
            </a:r>
          </a:p>
        </p:txBody>
      </p:sp>
      <p:cxnSp>
        <p:nvCxnSpPr>
          <p:cNvPr id="7" name="Straight Connector 6"/>
          <p:cNvCxnSpPr/>
          <p:nvPr userDrawn="1"/>
        </p:nvCxnSpPr>
        <p:spPr>
          <a:xfrm>
            <a:off x="661137" y="1013567"/>
            <a:ext cx="0" cy="5515504"/>
          </a:xfrm>
          <a:prstGeom prst="line">
            <a:avLst/>
          </a:prstGeom>
          <a:ln w="19050"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3282275" y="2307175"/>
            <a:ext cx="2497666" cy="4221895"/>
          </a:xfrm>
          <a:prstGeom prst="rect">
            <a:avLst/>
          </a:prstGeom>
        </p:spPr>
        <p:txBody>
          <a:bodyPr vert="horz" lIns="288000" tIns="0" rIns="0" bIns="0"/>
          <a:lstStyle>
            <a:lvl1pPr marL="0" indent="0">
              <a:lnSpc>
                <a:spcPct val="100000"/>
              </a:lnSpc>
              <a:spcBef>
                <a:spcPts val="600"/>
              </a:spcBef>
              <a:spcAft>
                <a:spcPts val="600"/>
              </a:spcAft>
              <a:buFontTx/>
              <a:buNone/>
              <a:defRPr b="0" i="0"/>
            </a:lvl1pPr>
            <a:lvl2pPr marL="742950" indent="-285750">
              <a:lnSpc>
                <a:spcPct val="100000"/>
              </a:lnSpc>
              <a:spcBef>
                <a:spcPts val="600"/>
              </a:spcBef>
              <a:spcAft>
                <a:spcPts val="600"/>
              </a:spcAft>
              <a:buClr>
                <a:schemeClr val="accent2"/>
              </a:buClr>
              <a:buFont typeface="Wingdings" charset="2"/>
              <a:buChar char="§"/>
              <a:defRPr sz="1800" b="0" i="0"/>
            </a:lvl2pPr>
            <a:lvl3pPr marL="1200150" indent="-285750">
              <a:lnSpc>
                <a:spcPct val="100000"/>
              </a:lnSpc>
              <a:spcBef>
                <a:spcPts val="600"/>
              </a:spcBef>
              <a:spcAft>
                <a:spcPts val="600"/>
              </a:spcAft>
              <a:buClr>
                <a:schemeClr val="accent2"/>
              </a:buClr>
              <a:buFont typeface="Wingdings" charset="2"/>
              <a:buChar char="§"/>
              <a:defRPr sz="1800" b="0" i="0"/>
            </a:lvl3pPr>
            <a:lvl4pPr marL="1657350" indent="-285750">
              <a:lnSpc>
                <a:spcPct val="100000"/>
              </a:lnSpc>
              <a:spcBef>
                <a:spcPts val="600"/>
              </a:spcBef>
              <a:spcAft>
                <a:spcPts val="600"/>
              </a:spcAft>
              <a:buClr>
                <a:schemeClr val="accent2"/>
              </a:buClr>
              <a:buFont typeface="Wingdings" charset="2"/>
              <a:buChar char="§"/>
              <a:defRPr sz="1800" b="0" i="0"/>
            </a:lvl4pPr>
            <a:lvl5pPr marL="2114550" indent="-285750">
              <a:lnSpc>
                <a:spcPct val="100000"/>
              </a:lnSpc>
              <a:spcBef>
                <a:spcPts val="600"/>
              </a:spcBef>
              <a:spcAft>
                <a:spcPts val="600"/>
              </a:spcAft>
              <a:buClr>
                <a:schemeClr val="accent2"/>
              </a:buClr>
              <a:buFont typeface="Wingdings" charset="2"/>
              <a:buChar char="§"/>
              <a:defRPr sz="1800" b="0" i="0"/>
            </a:lvl5pPr>
          </a:lstStyle>
          <a:p>
            <a:pPr lvl="0"/>
            <a:r>
              <a:rPr lang="en-GB" dirty="0" smtClean="0"/>
              <a:t>Click to edit Master text styles</a:t>
            </a:r>
          </a:p>
          <a:p>
            <a:pPr lvl="1"/>
            <a:r>
              <a:rPr lang="en-GB" dirty="0" smtClean="0"/>
              <a:t>Second level</a:t>
            </a:r>
          </a:p>
          <a:p>
            <a:pPr lvl="2"/>
            <a:r>
              <a:rPr lang="en-GB" dirty="0" smtClean="0"/>
              <a:t>Third level</a:t>
            </a:r>
          </a:p>
        </p:txBody>
      </p:sp>
      <p:cxnSp>
        <p:nvCxnSpPr>
          <p:cNvPr id="10" name="Straight Connector 9"/>
          <p:cNvCxnSpPr/>
          <p:nvPr userDrawn="1"/>
        </p:nvCxnSpPr>
        <p:spPr>
          <a:xfrm>
            <a:off x="3282275" y="2307175"/>
            <a:ext cx="0" cy="4221896"/>
          </a:xfrm>
          <a:prstGeom prst="line">
            <a:avLst/>
          </a:prstGeom>
          <a:ln w="19050"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5903413" y="2307175"/>
            <a:ext cx="0" cy="4221896"/>
          </a:xfrm>
          <a:prstGeom prst="line">
            <a:avLst/>
          </a:prstGeom>
          <a:ln w="19050"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5"/>
          <p:cNvSpPr>
            <a:spLocks noGrp="1"/>
          </p:cNvSpPr>
          <p:nvPr>
            <p:ph type="body" sz="quarter" idx="12"/>
          </p:nvPr>
        </p:nvSpPr>
        <p:spPr>
          <a:xfrm>
            <a:off x="5903413" y="2307175"/>
            <a:ext cx="2497666" cy="4221895"/>
          </a:xfrm>
          <a:prstGeom prst="rect">
            <a:avLst/>
          </a:prstGeom>
        </p:spPr>
        <p:txBody>
          <a:bodyPr vert="horz" lIns="288000" tIns="0" rIns="0" bIns="0"/>
          <a:lstStyle>
            <a:lvl1pPr marL="0" indent="0">
              <a:lnSpc>
                <a:spcPct val="100000"/>
              </a:lnSpc>
              <a:spcBef>
                <a:spcPts val="600"/>
              </a:spcBef>
              <a:spcAft>
                <a:spcPts val="600"/>
              </a:spcAft>
              <a:buFontTx/>
              <a:buNone/>
              <a:defRPr b="0" i="0"/>
            </a:lvl1pPr>
            <a:lvl2pPr marL="742950" indent="-285750">
              <a:lnSpc>
                <a:spcPct val="100000"/>
              </a:lnSpc>
              <a:spcBef>
                <a:spcPts val="600"/>
              </a:spcBef>
              <a:spcAft>
                <a:spcPts val="600"/>
              </a:spcAft>
              <a:buClr>
                <a:schemeClr val="accent2"/>
              </a:buClr>
              <a:buFont typeface="Wingdings" charset="2"/>
              <a:buChar char="§"/>
              <a:defRPr sz="1800" b="0" i="0"/>
            </a:lvl2pPr>
            <a:lvl3pPr marL="1200150" indent="-285750">
              <a:lnSpc>
                <a:spcPct val="100000"/>
              </a:lnSpc>
              <a:spcBef>
                <a:spcPts val="600"/>
              </a:spcBef>
              <a:spcAft>
                <a:spcPts val="600"/>
              </a:spcAft>
              <a:buClr>
                <a:schemeClr val="accent2"/>
              </a:buClr>
              <a:buFont typeface="Wingdings" charset="2"/>
              <a:buChar char="§"/>
              <a:defRPr sz="1800" b="0" i="0"/>
            </a:lvl3pPr>
            <a:lvl4pPr marL="1657350" indent="-285750">
              <a:lnSpc>
                <a:spcPct val="100000"/>
              </a:lnSpc>
              <a:spcBef>
                <a:spcPts val="600"/>
              </a:spcBef>
              <a:spcAft>
                <a:spcPts val="600"/>
              </a:spcAft>
              <a:buClr>
                <a:schemeClr val="accent2"/>
              </a:buClr>
              <a:buFont typeface="Wingdings" charset="2"/>
              <a:buChar char="§"/>
              <a:defRPr sz="1800" b="0" i="0"/>
            </a:lvl4pPr>
            <a:lvl5pPr marL="2114550" indent="-285750">
              <a:lnSpc>
                <a:spcPct val="100000"/>
              </a:lnSpc>
              <a:spcBef>
                <a:spcPts val="600"/>
              </a:spcBef>
              <a:spcAft>
                <a:spcPts val="600"/>
              </a:spcAft>
              <a:buClr>
                <a:schemeClr val="accent2"/>
              </a:buClr>
              <a:buFont typeface="Wingdings" charset="2"/>
              <a:buChar char="§"/>
              <a:defRPr sz="1800" b="0" i="0"/>
            </a:lvl5pPr>
          </a:lstStyle>
          <a:p>
            <a:pPr lvl="0"/>
            <a:r>
              <a:rPr lang="en-GB" dirty="0" smtClean="0"/>
              <a:t>Click to edit Master text styles</a:t>
            </a:r>
          </a:p>
          <a:p>
            <a:pPr lvl="1"/>
            <a:r>
              <a:rPr lang="en-GB" dirty="0" smtClean="0"/>
              <a:t>Second level</a:t>
            </a:r>
          </a:p>
          <a:p>
            <a:pPr lvl="2"/>
            <a:r>
              <a:rPr lang="en-GB" dirty="0" smtClean="0"/>
              <a:t>Third level</a:t>
            </a:r>
          </a:p>
        </p:txBody>
      </p:sp>
    </p:spTree>
    <p:extLst>
      <p:ext uri="{BB962C8B-B14F-4D97-AF65-F5344CB8AC3E}">
        <p14:creationId xmlns:p14="http://schemas.microsoft.com/office/powerpoint/2010/main" val="4951773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12916" y="218149"/>
            <a:ext cx="1318554" cy="312057"/>
          </a:xfrm>
          <a:prstGeom prst="rect">
            <a:avLst/>
          </a:prstGeom>
        </p:spPr>
      </p:pic>
    </p:spTree>
    <p:extLst>
      <p:ext uri="{BB962C8B-B14F-4D97-AF65-F5344CB8AC3E}">
        <p14:creationId xmlns:p14="http://schemas.microsoft.com/office/powerpoint/2010/main" val="1503981828"/>
      </p:ext>
    </p:extLst>
  </p:cSld>
  <p:clrMap bg1="lt1" tx1="dk1" bg2="lt2" tx2="dk2" accent1="accent1" accent2="accent2" accent3="accent3" accent4="accent4" accent5="accent5" accent6="accent6" hlink="hlink" folHlink="folHlink"/>
  <p:sldLayoutIdLst>
    <p:sldLayoutId id="2147483798" r:id="rId1"/>
    <p:sldLayoutId id="2147483817" r:id="rId2"/>
    <p:sldLayoutId id="2147483828" r:id="rId3"/>
    <p:sldLayoutId id="2147483829" r:id="rId4"/>
    <p:sldLayoutId id="2147483830" r:id="rId5"/>
    <p:sldLayoutId id="2147483824" r:id="rId6"/>
    <p:sldLayoutId id="2147483818" r:id="rId7"/>
    <p:sldLayoutId id="2147483832" r:id="rId8"/>
    <p:sldLayoutId id="2147483827" r:id="rId9"/>
    <p:sldLayoutId id="2147483831" r:id="rId10"/>
    <p:sldLayoutId id="2147483821" r:id="rId11"/>
    <p:sldLayoutId id="2147483822" r:id="rId12"/>
    <p:sldLayoutId id="2147483823" r:id="rId13"/>
    <p:sldLayoutId id="2147483833" r:id="rId14"/>
    <p:sldLayoutId id="2147483834" r:id="rId15"/>
  </p:sldLayoutIdLst>
  <p:timing>
    <p:tnLst>
      <p:par>
        <p:cTn id="1" dur="indefinite" restart="never" nodeType="tmRoot"/>
      </p:par>
    </p:tnLst>
  </p:timing>
  <p:hf hdr="0"/>
  <p:txStyles>
    <p:titleStyle>
      <a:lvl1pPr marL="0" marR="0" indent="0" algn="l" defTabSz="457200" rtl="0" eaLnBrk="1" fontAlgn="auto" latinLnBrk="0" hangingPunct="1">
        <a:lnSpc>
          <a:spcPct val="100000"/>
        </a:lnSpc>
        <a:spcBef>
          <a:spcPts val="0"/>
        </a:spcBef>
        <a:spcAft>
          <a:spcPts val="0"/>
        </a:spcAft>
        <a:buClrTx/>
        <a:buSzTx/>
        <a:buFontTx/>
        <a:buNone/>
        <a:tabLst/>
        <a:defRPr sz="2800" kern="1200">
          <a:solidFill>
            <a:schemeClr val="accent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110000"/>
        </a:lnSpc>
        <a:spcBef>
          <a:spcPts val="600"/>
        </a:spcBef>
        <a:spcAft>
          <a:spcPts val="600"/>
        </a:spcAft>
        <a:buSzPct val="103000"/>
        <a:buFont typeface="Wingdings" charset="2"/>
        <a:buChar char="§"/>
        <a:defRPr sz="1800" b="0" i="0" kern="1200" baseline="0">
          <a:solidFill>
            <a:schemeClr val="tx1"/>
          </a:solidFill>
          <a:latin typeface="+mn-lt"/>
          <a:ea typeface="+mn-ea"/>
          <a:cs typeface="Arial"/>
        </a:defRPr>
      </a:lvl1pPr>
      <a:lvl2pPr marL="742950" indent="-285750" algn="l" defTabSz="914400" rtl="0" eaLnBrk="1" latinLnBrk="0" hangingPunct="1">
        <a:lnSpc>
          <a:spcPct val="110000"/>
        </a:lnSpc>
        <a:spcBef>
          <a:spcPts val="600"/>
        </a:spcBef>
        <a:spcAft>
          <a:spcPts val="600"/>
        </a:spcAft>
        <a:buFont typeface="Wingdings" charset="2"/>
        <a:buChar char="§"/>
        <a:defRPr sz="1800" b="0" i="0" kern="1200" baseline="0">
          <a:solidFill>
            <a:schemeClr val="tx1"/>
          </a:solidFill>
          <a:latin typeface="+mn-lt"/>
          <a:ea typeface="+mn-ea"/>
          <a:cs typeface="Arial"/>
        </a:defRPr>
      </a:lvl2pPr>
      <a:lvl3pPr marL="1143000" indent="-228600" algn="l" defTabSz="914400" rtl="0" eaLnBrk="1" latinLnBrk="0" hangingPunct="1">
        <a:lnSpc>
          <a:spcPct val="110000"/>
        </a:lnSpc>
        <a:spcBef>
          <a:spcPts val="600"/>
        </a:spcBef>
        <a:spcAft>
          <a:spcPts val="600"/>
        </a:spcAft>
        <a:buFont typeface="Wingdings" charset="2"/>
        <a:buChar char="§"/>
        <a:defRPr sz="1800" b="0" i="0" kern="1200" baseline="0">
          <a:solidFill>
            <a:schemeClr val="tx1"/>
          </a:solidFill>
          <a:latin typeface="+mn-lt"/>
          <a:ea typeface="+mn-ea"/>
          <a:cs typeface="Arial"/>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14AFE6"/>
            </a:gs>
            <a:gs pos="75000">
              <a:srgbClr val="174290"/>
            </a:gs>
          </a:gsLst>
          <a:lin ang="27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5413470"/>
      </p:ext>
    </p:extLst>
  </p:cSld>
  <p:clrMap bg1="lt1" tx1="dk1" bg2="lt2" tx2="dk2" accent1="accent1" accent2="accent2" accent3="accent3" accent4="accent4" accent5="accent5" accent6="accent6" hlink="hlink" folHlink="folHlink"/>
  <p:sldLayoutIdLst>
    <p:sldLayoutId id="2147483826" r:id="rId1"/>
  </p:sldLayoutIdLst>
  <p:timing>
    <p:tnLst>
      <p:par>
        <p:cTn id="1" dur="indefinite" restart="never" nodeType="tmRoot"/>
      </p:par>
    </p:tnLst>
  </p:timing>
  <p:hf hdr="0"/>
  <p:txStyles>
    <p:titleStyle>
      <a:lvl1pPr algn="ctr" defTabSz="457200" rtl="0" eaLnBrk="1" latinLnBrk="0" hangingPunct="1">
        <a:spcBef>
          <a:spcPct val="0"/>
        </a:spcBef>
        <a:buNone/>
        <a:defRPr sz="2500" kern="1200" spc="-15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buFont typeface="Arial"/>
        <a:buChar char="•"/>
        <a:defRPr sz="2200" kern="120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2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14AFE6"/>
            </a:gs>
            <a:gs pos="75000">
              <a:srgbClr val="174290"/>
            </a:gs>
          </a:gsLst>
          <a:lin ang="27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0235096"/>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hf hdr="0"/>
  <p:txStyles>
    <p:titleStyle>
      <a:lvl1pPr algn="ctr" defTabSz="457200" rtl="0" eaLnBrk="1" latinLnBrk="0" hangingPunct="1">
        <a:spcBef>
          <a:spcPct val="0"/>
        </a:spcBef>
        <a:buNone/>
        <a:defRPr sz="2500" kern="1200" spc="-15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buFont typeface="Arial"/>
        <a:buChar char="•"/>
        <a:defRPr sz="2200" kern="120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2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9E1D81"/>
            </a:gs>
            <a:gs pos="75000">
              <a:srgbClr val="5C296F"/>
            </a:gs>
          </a:gsLst>
          <a:lin ang="27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5326925"/>
      </p:ext>
    </p:extLst>
  </p:cSld>
  <p:clrMap bg1="lt1" tx1="dk1" bg2="lt2" tx2="dk2" accent1="accent1" accent2="accent2" accent3="accent3" accent4="accent4" accent5="accent5" accent6="accent6" hlink="hlink" folHlink="folHlink"/>
  <p:sldLayoutIdLst>
    <p:sldLayoutId id="2147483814" r:id="rId1"/>
  </p:sldLayoutIdLst>
  <p:timing>
    <p:tnLst>
      <p:par>
        <p:cTn id="1" dur="indefinite" restart="never" nodeType="tmRoot"/>
      </p:par>
    </p:tnLst>
  </p:timing>
  <p:hf hdr="0"/>
  <p:txStyles>
    <p:titleStyle>
      <a:lvl1pPr algn="ctr" defTabSz="457200" rtl="0" eaLnBrk="1" latinLnBrk="0" hangingPunct="1">
        <a:spcBef>
          <a:spcPct val="0"/>
        </a:spcBef>
        <a:buNone/>
        <a:defRPr sz="3200" kern="1200" spc="-15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buFont typeface="Arial"/>
        <a:buChar char="•"/>
        <a:defRPr sz="2400" kern="120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2FAC66"/>
            </a:gs>
            <a:gs pos="75000">
              <a:srgbClr val="005F55"/>
            </a:gs>
          </a:gsLst>
          <a:lin ang="27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195751"/>
      </p:ext>
    </p:extLst>
  </p:cSld>
  <p:clrMap bg1="lt1" tx1="dk1" bg2="lt2" tx2="dk2" accent1="accent1" accent2="accent2" accent3="accent3" accent4="accent4" accent5="accent5" accent6="accent6" hlink="hlink" folHlink="folHlink"/>
  <p:sldLayoutIdLst>
    <p:sldLayoutId id="2147483710" r:id="rId1"/>
  </p:sldLayoutIdLst>
  <p:timing>
    <p:tnLst>
      <p:par>
        <p:cTn id="1" dur="indefinite" restart="never" nodeType="tmRoot"/>
      </p:par>
    </p:tnLst>
  </p:timing>
  <p:hf hdr="0"/>
  <p:txStyles>
    <p:titleStyle>
      <a:lvl1pPr algn="ctr" defTabSz="457200" rtl="0" eaLnBrk="1" latinLnBrk="0" hangingPunct="1">
        <a:spcBef>
          <a:spcPct val="0"/>
        </a:spcBef>
        <a:buNone/>
        <a:defRPr sz="3200" kern="1200" spc="-15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buFont typeface="Arial"/>
        <a:buChar char="•"/>
        <a:defRPr sz="2800" kern="120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14AFE6"/>
            </a:gs>
            <a:gs pos="75000">
              <a:srgbClr val="174290"/>
            </a:gs>
          </a:gsLst>
          <a:lin ang="27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002250"/>
      </p:ext>
    </p:extLst>
  </p:cSld>
  <p:clrMap bg1="lt1" tx1="dk1" bg2="lt2" tx2="dk2" accent1="accent1" accent2="accent2" accent3="accent3" accent4="accent4" accent5="accent5" accent6="accent6" hlink="hlink" folHlink="folHlink"/>
  <p:sldLayoutIdLst>
    <p:sldLayoutId id="2147483809" r:id="rId1"/>
  </p:sldLayoutIdLst>
  <p:timing>
    <p:tnLst>
      <p:par>
        <p:cTn id="1" dur="indefinite" restart="never" nodeType="tmRoot"/>
      </p:par>
    </p:tnLst>
  </p:timing>
  <p:hf hdr="0"/>
  <p:txStyles>
    <p:titleStyle>
      <a:lvl1pPr algn="ctr" defTabSz="457200" rtl="0" eaLnBrk="1" latinLnBrk="0" hangingPunct="1">
        <a:spcBef>
          <a:spcPct val="0"/>
        </a:spcBef>
        <a:buNone/>
        <a:defRPr sz="2500" kern="1200" spc="-15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buFont typeface="Arial"/>
        <a:buChar char="•"/>
        <a:defRPr sz="2200" kern="120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2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14AFE6"/>
            </a:gs>
            <a:gs pos="75000">
              <a:srgbClr val="174290"/>
            </a:gs>
          </a:gsLst>
          <a:lin ang="27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385975"/>
      </p:ext>
    </p:extLst>
  </p:cSld>
  <p:clrMap bg1="lt1" tx1="dk1" bg2="lt2" tx2="dk2" accent1="accent1" accent2="accent2" accent3="accent3" accent4="accent4" accent5="accent5" accent6="accent6" hlink="hlink" folHlink="folHlink"/>
  <p:sldLayoutIdLst>
    <p:sldLayoutId id="2147483820" r:id="rId1"/>
  </p:sldLayoutIdLst>
  <p:timing>
    <p:tnLst>
      <p:par>
        <p:cTn id="1" dur="indefinite" restart="never" nodeType="tmRoot"/>
      </p:par>
    </p:tnLst>
  </p:timing>
  <p:hf hdr="0"/>
  <p:txStyles>
    <p:titleStyle>
      <a:lvl1pPr algn="ctr" defTabSz="457200" rtl="0" eaLnBrk="1" latinLnBrk="0" hangingPunct="1">
        <a:spcBef>
          <a:spcPct val="0"/>
        </a:spcBef>
        <a:buNone/>
        <a:defRPr sz="2500" kern="1200" spc="-15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buFont typeface="Arial"/>
        <a:buChar char="•"/>
        <a:defRPr sz="2200" kern="120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2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060528"/>
      </p:ext>
    </p:extLst>
  </p:cSld>
  <p:clrMap bg1="lt1" tx1="dk1" bg2="lt2" tx2="dk2" accent1="accent1" accent2="accent2" accent3="accent3" accent4="accent4" accent5="accent5" accent6="accent6" hlink="hlink" folHlink="folHlink"/>
  <p:sldLayoutIdLst>
    <p:sldLayoutId id="2147483811" r:id="rId1"/>
    <p:sldLayoutId id="2147483797" r:id="rId2"/>
    <p:sldLayoutId id="2147483702"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latin typeface="Arial Rounded MT Bold" panose="020F0704030504030204" pitchFamily="34" charset="0"/>
              </a:rPr>
              <a:t>The Duty Of </a:t>
            </a:r>
            <a:r>
              <a:rPr lang="en-US" dirty="0" err="1" smtClean="0">
                <a:latin typeface="Arial Rounded MT Bold" panose="020F0704030504030204" pitchFamily="34" charset="0"/>
              </a:rPr>
              <a:t>Candour</a:t>
            </a:r>
            <a:r>
              <a:rPr lang="en-US" dirty="0" smtClean="0">
                <a:latin typeface="Arial Rounded MT Bold" panose="020F0704030504030204" pitchFamily="34" charset="0"/>
              </a:rPr>
              <a:t/>
            </a:r>
            <a:br>
              <a:rPr lang="en-US" dirty="0" smtClean="0">
                <a:latin typeface="Arial Rounded MT Bold" panose="020F0704030504030204" pitchFamily="34" charset="0"/>
              </a:rPr>
            </a:br>
            <a:endParaRPr lang="en-US" dirty="0">
              <a:latin typeface="Arial Rounded MT Bold" panose="020F0704030504030204" pitchFamily="34" charset="0"/>
            </a:endParaRPr>
          </a:p>
        </p:txBody>
      </p:sp>
      <p:sp>
        <p:nvSpPr>
          <p:cNvPr id="3" name="Text Placeholder 2"/>
          <p:cNvSpPr>
            <a:spLocks noGrp="1"/>
          </p:cNvSpPr>
          <p:nvPr>
            <p:ph type="body" sz="quarter" idx="10"/>
          </p:nvPr>
        </p:nvSpPr>
        <p:spPr/>
        <p:txBody>
          <a:bodyPr/>
          <a:lstStyle/>
          <a:p>
            <a:r>
              <a:rPr lang="en-US" dirty="0" smtClean="0"/>
              <a:t>Dr Rob Hendry</a:t>
            </a:r>
          </a:p>
          <a:p>
            <a:r>
              <a:rPr lang="en-US" dirty="0" smtClean="0"/>
              <a:t>Medical Director</a:t>
            </a:r>
            <a:endParaRPr lang="en-US" dirty="0"/>
          </a:p>
        </p:txBody>
      </p:sp>
    </p:spTree>
    <p:extLst>
      <p:ext uri="{BB962C8B-B14F-4D97-AF65-F5344CB8AC3E}">
        <p14:creationId xmlns:p14="http://schemas.microsoft.com/office/powerpoint/2010/main" val="2957293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0B220BB-E068-4CCE-A93E-C1D78AB9F24E}" type="slidenum">
              <a:rPr lang="en-GB" smtClean="0"/>
              <a:pPr/>
              <a:t>10</a:t>
            </a:fld>
            <a:endParaRPr lang="en-GB" dirty="0"/>
          </a:p>
        </p:txBody>
      </p:sp>
      <p:sp>
        <p:nvSpPr>
          <p:cNvPr id="3" name="Title 2"/>
          <p:cNvSpPr>
            <a:spLocks noGrp="1"/>
          </p:cNvSpPr>
          <p:nvPr>
            <p:ph type="title"/>
          </p:nvPr>
        </p:nvSpPr>
        <p:spPr/>
        <p:txBody>
          <a:bodyPr/>
          <a:lstStyle/>
          <a:p>
            <a:r>
              <a:rPr lang="en-GB" dirty="0" smtClean="0"/>
              <a:t>Notifiable Incident</a:t>
            </a:r>
            <a:endParaRPr lang="en-GB" dirty="0"/>
          </a:p>
        </p:txBody>
      </p:sp>
      <p:sp>
        <p:nvSpPr>
          <p:cNvPr id="4" name="Text Placeholder 3"/>
          <p:cNvSpPr>
            <a:spLocks noGrp="1"/>
          </p:cNvSpPr>
          <p:nvPr>
            <p:ph type="body" sz="quarter" idx="10"/>
          </p:nvPr>
        </p:nvSpPr>
        <p:spPr/>
        <p:txBody>
          <a:bodyPr/>
          <a:lstStyle/>
          <a:p>
            <a:endParaRPr lang="en-GB" dirty="0"/>
          </a:p>
          <a:p>
            <a:pPr marL="285750" indent="-285750">
              <a:buFont typeface="Arial" panose="020B0604020202020204" pitchFamily="34" charset="0"/>
              <a:buChar char="•"/>
            </a:pPr>
            <a:r>
              <a:rPr lang="en-GB" dirty="0"/>
              <a:t>Unintended or </a:t>
            </a:r>
            <a:r>
              <a:rPr lang="en-GB" dirty="0" smtClean="0"/>
              <a:t>unexpected</a:t>
            </a:r>
          </a:p>
          <a:p>
            <a:pPr marL="285750" indent="-285750">
              <a:buFont typeface="Arial" panose="020B0604020202020204" pitchFamily="34" charset="0"/>
              <a:buChar char="•"/>
            </a:pPr>
            <a:r>
              <a:rPr lang="en-GB" dirty="0" smtClean="0"/>
              <a:t>Occurs </a:t>
            </a:r>
            <a:r>
              <a:rPr lang="en-GB" dirty="0"/>
              <a:t>during the provision of a regulated </a:t>
            </a:r>
            <a:r>
              <a:rPr lang="en-GB" dirty="0" smtClean="0"/>
              <a:t>activity</a:t>
            </a:r>
          </a:p>
          <a:p>
            <a:pPr marL="285750" indent="-285750">
              <a:buFont typeface="Arial" panose="020B0604020202020204" pitchFamily="34" charset="0"/>
              <a:buChar char="•"/>
            </a:pPr>
            <a:r>
              <a:rPr lang="en-GB" dirty="0" smtClean="0"/>
              <a:t>Causes </a:t>
            </a:r>
            <a:r>
              <a:rPr lang="en-GB" dirty="0"/>
              <a:t>death, serious harm, moderate harm or prolonged psychological injury </a:t>
            </a:r>
          </a:p>
          <a:p>
            <a:endParaRPr lang="en-GB" dirty="0"/>
          </a:p>
          <a:p>
            <a:endParaRPr lang="en-GB" dirty="0"/>
          </a:p>
        </p:txBody>
      </p:sp>
      <p:pic>
        <p:nvPicPr>
          <p:cNvPr id="5" name="Picture 5" descr="F:\Image Library\Photoshoots\GP Surgery Deneside (Rick Walker 2009)\DSC_87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2503" y="872542"/>
            <a:ext cx="2498982" cy="195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261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0B220BB-E068-4CCE-A93E-C1D78AB9F24E}" type="slidenum">
              <a:rPr lang="en-GB" smtClean="0"/>
              <a:pPr/>
              <a:t>11</a:t>
            </a:fld>
            <a:endParaRPr lang="en-GB" dirty="0"/>
          </a:p>
        </p:txBody>
      </p:sp>
      <p:sp>
        <p:nvSpPr>
          <p:cNvPr id="3" name="Title 2"/>
          <p:cNvSpPr>
            <a:spLocks noGrp="1"/>
          </p:cNvSpPr>
          <p:nvPr>
            <p:ph type="title"/>
          </p:nvPr>
        </p:nvSpPr>
        <p:spPr>
          <a:xfrm>
            <a:off x="661138" y="1013567"/>
            <a:ext cx="7736418" cy="603710"/>
          </a:xfrm>
        </p:spPr>
        <p:txBody>
          <a:bodyPr/>
          <a:lstStyle/>
          <a:p>
            <a:r>
              <a:rPr lang="en-GB" dirty="0" smtClean="0"/>
              <a:t>Case 1</a:t>
            </a:r>
            <a:endParaRPr lang="en-GB" dirty="0"/>
          </a:p>
        </p:txBody>
      </p:sp>
      <p:sp>
        <p:nvSpPr>
          <p:cNvPr id="4" name="Text Placeholder 3"/>
          <p:cNvSpPr>
            <a:spLocks noGrp="1"/>
          </p:cNvSpPr>
          <p:nvPr>
            <p:ph type="body" sz="quarter" idx="10"/>
          </p:nvPr>
        </p:nvSpPr>
        <p:spPr>
          <a:xfrm>
            <a:off x="661138" y="2154180"/>
            <a:ext cx="7670062" cy="4221895"/>
          </a:xfrm>
        </p:spPr>
        <p:txBody>
          <a:bodyPr/>
          <a:lstStyle/>
          <a:p>
            <a:endParaRPr lang="en-GB" dirty="0" smtClean="0"/>
          </a:p>
          <a:p>
            <a:r>
              <a:rPr lang="en-GB" dirty="0" smtClean="0"/>
              <a:t>Steps Practice Should Take:</a:t>
            </a:r>
          </a:p>
          <a:p>
            <a:pPr marL="285750" indent="-285750">
              <a:buFont typeface="Arial" panose="020B0604020202020204" pitchFamily="34" charset="0"/>
              <a:buChar char="•"/>
            </a:pPr>
            <a:r>
              <a:rPr lang="en-GB" dirty="0" smtClean="0"/>
              <a:t>Professional duty (on individual doctors)</a:t>
            </a:r>
          </a:p>
          <a:p>
            <a:pPr marL="285750" indent="-285750">
              <a:buFont typeface="Arial" panose="020B0604020202020204" pitchFamily="34" charset="0"/>
              <a:buChar char="•"/>
            </a:pPr>
            <a:r>
              <a:rPr lang="en-GB" dirty="0" smtClean="0"/>
              <a:t>Significant Event Review</a:t>
            </a:r>
          </a:p>
          <a:p>
            <a:pPr marL="285750" indent="-285750">
              <a:buFont typeface="Arial" panose="020B0604020202020204" pitchFamily="34" charset="0"/>
              <a:buChar char="•"/>
            </a:pPr>
            <a:r>
              <a:rPr lang="en-GB" dirty="0" smtClean="0"/>
              <a:t>As soon as reasonably practicable notify the “relevant person” – son and daughter  (CQC guidance suggests within 10 working days)</a:t>
            </a:r>
          </a:p>
          <a:p>
            <a:pPr marL="285750" indent="-285750">
              <a:buFont typeface="Arial" panose="020B0604020202020204" pitchFamily="34" charset="0"/>
              <a:buChar char="•"/>
            </a:pPr>
            <a:r>
              <a:rPr lang="en-GB" dirty="0" smtClean="0"/>
              <a:t>Notify CQC – under registration regulations</a:t>
            </a:r>
          </a:p>
          <a:p>
            <a:pPr marL="285750" indent="-285750">
              <a:buFont typeface="Arial" panose="020B0604020202020204" pitchFamily="34" charset="0"/>
              <a:buChar char="•"/>
            </a:pPr>
            <a:r>
              <a:rPr lang="en-GB" dirty="0" smtClean="0"/>
              <a:t>NHSE Contractual Duty to inform the “relevant person” – mirrors above</a:t>
            </a:r>
          </a:p>
          <a:p>
            <a:pPr marL="285750" indent="-285750">
              <a:buFont typeface="Arial" panose="020B0604020202020204" pitchFamily="34" charset="0"/>
              <a:buChar char="•"/>
            </a:pPr>
            <a:r>
              <a:rPr lang="en-GB" dirty="0" smtClean="0"/>
              <a:t>Interested party at inquest – duty to notify NHSE? </a:t>
            </a:r>
            <a:r>
              <a:rPr lang="en-GB" dirty="0"/>
              <a:t> </a:t>
            </a:r>
            <a:r>
              <a:rPr lang="en-GB" dirty="0" smtClean="0"/>
              <a:t>Only if criticised at the inquest (Performer’s List </a:t>
            </a:r>
            <a:r>
              <a:rPr lang="en-GB" dirty="0" err="1" smtClean="0"/>
              <a:t>Regs</a:t>
            </a:r>
            <a:r>
              <a:rPr lang="en-GB" dirty="0" smtClean="0"/>
              <a:t>)</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endParaRPr lang="en-GB" dirty="0" smtClean="0"/>
          </a:p>
          <a:p>
            <a:endParaRPr lang="en-GB" dirty="0" smtClean="0"/>
          </a:p>
          <a:p>
            <a:endParaRPr lang="en-GB" dirty="0" smtClean="0"/>
          </a:p>
          <a:p>
            <a:endParaRPr lang="en-GB" dirty="0" smtClean="0"/>
          </a:p>
          <a:p>
            <a:endParaRPr lang="en-GB"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755" y="810367"/>
            <a:ext cx="3475718" cy="16138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257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0B220BB-E068-4CCE-A93E-C1D78AB9F24E}" type="slidenum">
              <a:rPr lang="en-GB" smtClean="0"/>
              <a:pPr/>
              <a:t>12</a:t>
            </a:fld>
            <a:endParaRPr lang="en-GB" dirty="0"/>
          </a:p>
        </p:txBody>
      </p:sp>
      <p:sp>
        <p:nvSpPr>
          <p:cNvPr id="3" name="Title 2"/>
          <p:cNvSpPr>
            <a:spLocks noGrp="1"/>
          </p:cNvSpPr>
          <p:nvPr>
            <p:ph type="title"/>
          </p:nvPr>
        </p:nvSpPr>
        <p:spPr/>
        <p:txBody>
          <a:bodyPr/>
          <a:lstStyle/>
          <a:p>
            <a:r>
              <a:rPr lang="en-GB" smtClean="0"/>
              <a:t>In Relation to a Health Service Body…</a:t>
            </a:r>
            <a:endParaRPr lang="en-GB" dirty="0"/>
          </a:p>
        </p:txBody>
      </p:sp>
      <p:sp>
        <p:nvSpPr>
          <p:cNvPr id="4" name="Text Placeholder 3"/>
          <p:cNvSpPr>
            <a:spLocks noGrp="1"/>
          </p:cNvSpPr>
          <p:nvPr>
            <p:ph type="body" sz="quarter" idx="10"/>
          </p:nvPr>
        </p:nvSpPr>
        <p:spPr/>
        <p:txBody>
          <a:bodyPr/>
          <a:lstStyle/>
          <a:p>
            <a:r>
              <a:rPr lang="en-GB" dirty="0" smtClean="0"/>
              <a:t> </a:t>
            </a:r>
          </a:p>
          <a:p>
            <a:r>
              <a:rPr lang="en-GB" dirty="0" smtClean="0">
                <a:solidFill>
                  <a:srgbClr val="FF0000"/>
                </a:solidFill>
              </a:rPr>
              <a:t>notifiable incident </a:t>
            </a:r>
            <a:r>
              <a:rPr lang="en-GB" dirty="0" smtClean="0"/>
              <a:t>means any unintended or unexpected incident that occurred  in respect of a </a:t>
            </a:r>
            <a:r>
              <a:rPr lang="en-GB" dirty="0" smtClean="0">
                <a:solidFill>
                  <a:srgbClr val="FF0000"/>
                </a:solidFill>
              </a:rPr>
              <a:t>service user </a:t>
            </a:r>
            <a:r>
              <a:rPr lang="en-GB" dirty="0" smtClean="0"/>
              <a:t>during the provision of a regulated  activity and that in the </a:t>
            </a:r>
            <a:r>
              <a:rPr lang="en-GB" dirty="0" smtClean="0">
                <a:solidFill>
                  <a:srgbClr val="FF0000"/>
                </a:solidFill>
              </a:rPr>
              <a:t>reasonable opinion </a:t>
            </a:r>
            <a:r>
              <a:rPr lang="en-GB" dirty="0" smtClean="0"/>
              <a:t>of a </a:t>
            </a:r>
            <a:r>
              <a:rPr lang="en-GB" dirty="0" smtClean="0">
                <a:solidFill>
                  <a:srgbClr val="FF0000"/>
                </a:solidFill>
              </a:rPr>
              <a:t>healthcare professional</a:t>
            </a:r>
            <a:r>
              <a:rPr lang="en-GB" dirty="0" smtClean="0"/>
              <a:t>, </a:t>
            </a:r>
            <a:r>
              <a:rPr lang="en-GB" b="1" i="1" dirty="0" smtClean="0">
                <a:solidFill>
                  <a:srgbClr val="FF0000"/>
                </a:solidFill>
              </a:rPr>
              <a:t>could </a:t>
            </a:r>
            <a:r>
              <a:rPr lang="en-GB" i="1" dirty="0" smtClean="0">
                <a:solidFill>
                  <a:srgbClr val="FF0000"/>
                </a:solidFill>
              </a:rPr>
              <a:t>r</a:t>
            </a:r>
            <a:r>
              <a:rPr lang="en-GB" dirty="0" smtClean="0">
                <a:solidFill>
                  <a:srgbClr val="FF0000"/>
                </a:solidFill>
              </a:rPr>
              <a:t>esult in, or appears to have resulted in harm……</a:t>
            </a:r>
            <a:endParaRPr lang="en-GB" dirty="0">
              <a:solidFill>
                <a:srgbClr val="FF0000"/>
              </a:solidFill>
            </a:endParaRPr>
          </a:p>
        </p:txBody>
      </p:sp>
    </p:spTree>
    <p:extLst>
      <p:ext uri="{BB962C8B-B14F-4D97-AF65-F5344CB8AC3E}">
        <p14:creationId xmlns:p14="http://schemas.microsoft.com/office/powerpoint/2010/main" val="423800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0B220BB-E068-4CCE-A93E-C1D78AB9F24E}" type="slidenum">
              <a:rPr lang="en-GB" smtClean="0"/>
              <a:pPr/>
              <a:t>13</a:t>
            </a:fld>
            <a:endParaRPr lang="en-GB" dirty="0"/>
          </a:p>
        </p:txBody>
      </p:sp>
      <p:sp>
        <p:nvSpPr>
          <p:cNvPr id="3" name="Title 2"/>
          <p:cNvSpPr>
            <a:spLocks noGrp="1"/>
          </p:cNvSpPr>
          <p:nvPr>
            <p:ph type="title"/>
          </p:nvPr>
        </p:nvSpPr>
        <p:spPr/>
        <p:txBody>
          <a:bodyPr/>
          <a:lstStyle/>
          <a:p>
            <a:r>
              <a:rPr lang="en-GB" dirty="0" smtClean="0"/>
              <a:t>In Relation to a Registered Person who is not a Health Service Body….</a:t>
            </a:r>
            <a:endParaRPr lang="en-GB" dirty="0"/>
          </a:p>
        </p:txBody>
      </p:sp>
      <p:sp>
        <p:nvSpPr>
          <p:cNvPr id="4" name="Text Placeholder 3"/>
          <p:cNvSpPr>
            <a:spLocks noGrp="1"/>
          </p:cNvSpPr>
          <p:nvPr>
            <p:ph type="body" sz="quarter" idx="10"/>
          </p:nvPr>
        </p:nvSpPr>
        <p:spPr/>
        <p:txBody>
          <a:bodyPr/>
          <a:lstStyle/>
          <a:p>
            <a:endParaRPr lang="en-GB" dirty="0" smtClean="0"/>
          </a:p>
          <a:p>
            <a:r>
              <a:rPr lang="en-GB" dirty="0" err="1" smtClean="0">
                <a:solidFill>
                  <a:srgbClr val="FF0000"/>
                </a:solidFill>
              </a:rPr>
              <a:t>notifiable</a:t>
            </a:r>
            <a:r>
              <a:rPr lang="en-GB" dirty="0" smtClean="0">
                <a:solidFill>
                  <a:srgbClr val="FF0000"/>
                </a:solidFill>
              </a:rPr>
              <a:t> incident </a:t>
            </a:r>
            <a:r>
              <a:rPr lang="en-GB" dirty="0" smtClean="0"/>
              <a:t>means any unintended or unexpected incident that occurred  in respect of a </a:t>
            </a:r>
            <a:r>
              <a:rPr lang="en-GB" dirty="0" smtClean="0">
                <a:solidFill>
                  <a:srgbClr val="FF0000"/>
                </a:solidFill>
              </a:rPr>
              <a:t>service user </a:t>
            </a:r>
            <a:r>
              <a:rPr lang="en-GB" dirty="0" smtClean="0"/>
              <a:t>during the provision of a regulated  activity and that in the </a:t>
            </a:r>
            <a:r>
              <a:rPr lang="en-GB" dirty="0" smtClean="0">
                <a:solidFill>
                  <a:srgbClr val="FF0000"/>
                </a:solidFill>
              </a:rPr>
              <a:t>reasonable opinion </a:t>
            </a:r>
            <a:r>
              <a:rPr lang="en-GB" dirty="0" smtClean="0"/>
              <a:t>of a</a:t>
            </a:r>
            <a:r>
              <a:rPr lang="en-GB" dirty="0" smtClean="0">
                <a:solidFill>
                  <a:srgbClr val="FF0000"/>
                </a:solidFill>
              </a:rPr>
              <a:t> healthcare professional</a:t>
            </a:r>
            <a:r>
              <a:rPr lang="en-GB" dirty="0" smtClean="0"/>
              <a:t>,  </a:t>
            </a:r>
            <a:r>
              <a:rPr lang="en-GB" dirty="0" smtClean="0">
                <a:solidFill>
                  <a:srgbClr val="FF0000"/>
                </a:solidFill>
              </a:rPr>
              <a:t>appears to have resulted in harm</a:t>
            </a:r>
            <a:r>
              <a:rPr lang="en-GB" dirty="0" smtClean="0"/>
              <a:t>……</a:t>
            </a:r>
          </a:p>
          <a:p>
            <a:endParaRPr lang="en-GB" dirty="0"/>
          </a:p>
        </p:txBody>
      </p:sp>
    </p:spTree>
    <p:extLst>
      <p:ext uri="{BB962C8B-B14F-4D97-AF65-F5344CB8AC3E}">
        <p14:creationId xmlns:p14="http://schemas.microsoft.com/office/powerpoint/2010/main" val="246806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0B220BB-E068-4CCE-A93E-C1D78AB9F24E}" type="slidenum">
              <a:rPr lang="en-GB" smtClean="0"/>
              <a:pPr/>
              <a:t>14</a:t>
            </a:fld>
            <a:endParaRPr lang="en-GB" dirty="0"/>
          </a:p>
        </p:txBody>
      </p:sp>
      <p:sp>
        <p:nvSpPr>
          <p:cNvPr id="3" name="Title 2"/>
          <p:cNvSpPr>
            <a:spLocks noGrp="1"/>
          </p:cNvSpPr>
          <p:nvPr>
            <p:ph type="title"/>
          </p:nvPr>
        </p:nvSpPr>
        <p:spPr/>
        <p:txBody>
          <a:bodyPr/>
          <a:lstStyle/>
          <a:p>
            <a:r>
              <a:rPr lang="en-GB" smtClean="0"/>
              <a:t>In Relation to a Health Service Body…</a:t>
            </a:r>
            <a:endParaRPr lang="en-GB" dirty="0"/>
          </a:p>
        </p:txBody>
      </p:sp>
      <p:sp>
        <p:nvSpPr>
          <p:cNvPr id="4" name="Text Placeholder 3"/>
          <p:cNvSpPr>
            <a:spLocks noGrp="1"/>
          </p:cNvSpPr>
          <p:nvPr>
            <p:ph type="body" sz="quarter" idx="10"/>
          </p:nvPr>
        </p:nvSpPr>
        <p:spPr>
          <a:xfrm>
            <a:off x="666110" y="1603233"/>
            <a:ext cx="7731446" cy="1887453"/>
          </a:xfrm>
        </p:spPr>
        <p:txBody>
          <a:bodyPr/>
          <a:lstStyle/>
          <a:p>
            <a:r>
              <a:rPr lang="en-GB" dirty="0" smtClean="0"/>
              <a:t> </a:t>
            </a:r>
          </a:p>
          <a:p>
            <a:r>
              <a:rPr lang="en-GB" dirty="0" smtClean="0"/>
              <a:t>notifiable incident means any unintended or unexpected incident that occurred  in respect of a service user during the provision of a regulated  activity and that in the </a:t>
            </a:r>
            <a:r>
              <a:rPr lang="en-GB" dirty="0" smtClean="0">
                <a:solidFill>
                  <a:srgbClr val="FF0000"/>
                </a:solidFill>
              </a:rPr>
              <a:t>reasonable opinion </a:t>
            </a:r>
            <a:r>
              <a:rPr lang="en-GB" dirty="0" smtClean="0"/>
              <a:t>of a </a:t>
            </a:r>
            <a:r>
              <a:rPr lang="en-GB" dirty="0" smtClean="0">
                <a:solidFill>
                  <a:srgbClr val="FF0000"/>
                </a:solidFill>
              </a:rPr>
              <a:t>healthcare professional</a:t>
            </a:r>
            <a:r>
              <a:rPr lang="en-GB" dirty="0" smtClean="0"/>
              <a:t>, </a:t>
            </a:r>
            <a:r>
              <a:rPr lang="en-GB" b="1" i="1" dirty="0" smtClean="0">
                <a:solidFill>
                  <a:srgbClr val="FF0000"/>
                </a:solidFill>
              </a:rPr>
              <a:t>could </a:t>
            </a:r>
            <a:r>
              <a:rPr lang="en-GB" i="1" dirty="0" smtClean="0">
                <a:solidFill>
                  <a:srgbClr val="FF0000"/>
                </a:solidFill>
              </a:rPr>
              <a:t>r</a:t>
            </a:r>
            <a:r>
              <a:rPr lang="en-GB" dirty="0" smtClean="0">
                <a:solidFill>
                  <a:srgbClr val="FF0000"/>
                </a:solidFill>
              </a:rPr>
              <a:t>esult in, or appears to have resulted in harm</a:t>
            </a:r>
            <a:r>
              <a:rPr lang="en-GB" dirty="0" smtClean="0"/>
              <a:t>……</a:t>
            </a:r>
            <a:endParaRPr lang="en-GB" dirty="0"/>
          </a:p>
        </p:txBody>
      </p:sp>
      <p:sp>
        <p:nvSpPr>
          <p:cNvPr id="5" name="Title 2"/>
          <p:cNvSpPr txBox="1">
            <a:spLocks/>
          </p:cNvSpPr>
          <p:nvPr/>
        </p:nvSpPr>
        <p:spPr>
          <a:xfrm>
            <a:off x="661138" y="3640653"/>
            <a:ext cx="7736418" cy="1050192"/>
          </a:xfrm>
          <a:prstGeom prst="rect">
            <a:avLst/>
          </a:prstGeom>
        </p:spPr>
        <p:txBody>
          <a:bodyPr vert="horz" lIns="288000" tIns="0" rIns="91440" bIns="0" rtlCol="0" anchor="t">
            <a:normAutofit/>
          </a:bodyPr>
          <a:lstStyle>
            <a:lvl1pPr marL="0" marR="0" indent="0" algn="l" defTabSz="457200" rtl="0" eaLnBrk="1" fontAlgn="auto" latinLnBrk="0" hangingPunct="1">
              <a:lnSpc>
                <a:spcPct val="100000"/>
              </a:lnSpc>
              <a:spcBef>
                <a:spcPts val="0"/>
              </a:spcBef>
              <a:spcAft>
                <a:spcPts val="0"/>
              </a:spcAft>
              <a:buClrTx/>
              <a:buSzTx/>
              <a:buFontTx/>
              <a:buNone/>
              <a:tabLst/>
              <a:defRPr sz="2800" kern="1200">
                <a:solidFill>
                  <a:schemeClr val="accent2"/>
                </a:solidFill>
                <a:latin typeface="Arial" panose="020B0604020202020204" pitchFamily="34" charset="0"/>
                <a:ea typeface="+mj-ea"/>
                <a:cs typeface="Arial" panose="020B0604020202020204" pitchFamily="34" charset="0"/>
              </a:defRPr>
            </a:lvl1pPr>
          </a:lstStyle>
          <a:p>
            <a:r>
              <a:rPr lang="en-GB" dirty="0" smtClean="0"/>
              <a:t>In Relation to a Registered Person who is not a Health Service Body….</a:t>
            </a:r>
            <a:endParaRPr lang="en-GB" dirty="0"/>
          </a:p>
        </p:txBody>
      </p:sp>
      <p:sp>
        <p:nvSpPr>
          <p:cNvPr id="6" name="Text Placeholder 3"/>
          <p:cNvSpPr txBox="1">
            <a:spLocks/>
          </p:cNvSpPr>
          <p:nvPr/>
        </p:nvSpPr>
        <p:spPr>
          <a:xfrm>
            <a:off x="661138" y="4607690"/>
            <a:ext cx="7731446" cy="1836653"/>
          </a:xfrm>
          <a:prstGeom prst="rect">
            <a:avLst/>
          </a:prstGeom>
        </p:spPr>
        <p:txBody>
          <a:bodyPr vert="horz" lIns="216000" tIns="0" rIns="0" bIns="0"/>
          <a:lstStyle>
            <a:lvl1pPr marL="0" indent="0" algn="l" defTabSz="914400" rtl="0" eaLnBrk="1" latinLnBrk="0" hangingPunct="1">
              <a:lnSpc>
                <a:spcPct val="100000"/>
              </a:lnSpc>
              <a:spcBef>
                <a:spcPts val="600"/>
              </a:spcBef>
              <a:spcAft>
                <a:spcPts val="600"/>
              </a:spcAft>
              <a:buSzPct val="103000"/>
              <a:buFontTx/>
              <a:buNone/>
              <a:defRPr sz="1800" b="0" i="0" kern="1200" baseline="0">
                <a:solidFill>
                  <a:schemeClr val="tx1"/>
                </a:solidFill>
                <a:latin typeface="+mn-lt"/>
                <a:ea typeface="+mn-ea"/>
                <a:cs typeface="Arial"/>
              </a:defRPr>
            </a:lvl1pPr>
            <a:lvl2pPr marL="742950" indent="-285750" algn="l" defTabSz="914400" rtl="0" eaLnBrk="1" latinLnBrk="0" hangingPunct="1">
              <a:lnSpc>
                <a:spcPct val="100000"/>
              </a:lnSpc>
              <a:spcBef>
                <a:spcPts val="600"/>
              </a:spcBef>
              <a:spcAft>
                <a:spcPts val="600"/>
              </a:spcAft>
              <a:buClr>
                <a:schemeClr val="accent2"/>
              </a:buClr>
              <a:buFont typeface="Wingdings" charset="2"/>
              <a:buChar char="§"/>
              <a:defRPr sz="1800" b="0" i="0" kern="1200" baseline="0">
                <a:solidFill>
                  <a:schemeClr val="tx1"/>
                </a:solidFill>
                <a:latin typeface="+mn-lt"/>
                <a:ea typeface="+mn-ea"/>
                <a:cs typeface="Arial"/>
              </a:defRPr>
            </a:lvl2pPr>
            <a:lvl3pPr marL="1200150" indent="-285750" algn="l" defTabSz="914400" rtl="0" eaLnBrk="1" latinLnBrk="0" hangingPunct="1">
              <a:lnSpc>
                <a:spcPct val="100000"/>
              </a:lnSpc>
              <a:spcBef>
                <a:spcPts val="600"/>
              </a:spcBef>
              <a:spcAft>
                <a:spcPts val="600"/>
              </a:spcAft>
              <a:buClr>
                <a:schemeClr val="accent2"/>
              </a:buClr>
              <a:buFont typeface="Wingdings" charset="2"/>
              <a:buChar char="§"/>
              <a:defRPr sz="1800" b="0" i="0" kern="1200" baseline="0">
                <a:solidFill>
                  <a:schemeClr val="tx1"/>
                </a:solidFill>
                <a:latin typeface="+mn-lt"/>
                <a:ea typeface="+mn-ea"/>
                <a:cs typeface="Arial"/>
              </a:defRPr>
            </a:lvl3pPr>
            <a:lvl4pPr marL="1657350" indent="-285750" algn="l" defTabSz="914400" rtl="0" eaLnBrk="1" latinLnBrk="0" hangingPunct="1">
              <a:lnSpc>
                <a:spcPct val="100000"/>
              </a:lnSpc>
              <a:spcBef>
                <a:spcPts val="600"/>
              </a:spcBef>
              <a:spcAft>
                <a:spcPts val="600"/>
              </a:spcAft>
              <a:buClr>
                <a:schemeClr val="accent2"/>
              </a:buClr>
              <a:buFont typeface="Wingdings" charset="2"/>
              <a:buChar char="§"/>
              <a:defRPr sz="1800" b="0" i="0" kern="1200">
                <a:solidFill>
                  <a:schemeClr val="tx1"/>
                </a:solidFill>
                <a:latin typeface="+mn-lt"/>
                <a:ea typeface="+mn-ea"/>
                <a:cs typeface="+mn-cs"/>
              </a:defRPr>
            </a:lvl4pPr>
            <a:lvl5pPr marL="2114550" indent="-285750" algn="l" defTabSz="914400" rtl="0" eaLnBrk="1" latinLnBrk="0" hangingPunct="1">
              <a:lnSpc>
                <a:spcPct val="100000"/>
              </a:lnSpc>
              <a:spcBef>
                <a:spcPts val="600"/>
              </a:spcBef>
              <a:spcAft>
                <a:spcPts val="600"/>
              </a:spcAft>
              <a:buClr>
                <a:schemeClr val="accent2"/>
              </a:buClr>
              <a:buFont typeface="Wingdings" charset="2"/>
              <a:buChar char="§"/>
              <a:defRPr sz="1800" b="0" i="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smtClean="0"/>
          </a:p>
          <a:p>
            <a:r>
              <a:rPr lang="en-GB" dirty="0" err="1" smtClean="0"/>
              <a:t>notifiable</a:t>
            </a:r>
            <a:r>
              <a:rPr lang="en-GB" dirty="0" smtClean="0"/>
              <a:t> incident means any unintended or unexpected incident that occurred  in respect of a service user during the provision of a regulated  activity and that in the </a:t>
            </a:r>
            <a:r>
              <a:rPr lang="en-GB" dirty="0" smtClean="0">
                <a:solidFill>
                  <a:srgbClr val="FF0000"/>
                </a:solidFill>
              </a:rPr>
              <a:t>reasonable opinion of a healthcare professional</a:t>
            </a:r>
            <a:r>
              <a:rPr lang="en-GB" dirty="0" smtClean="0"/>
              <a:t>,  </a:t>
            </a:r>
            <a:r>
              <a:rPr lang="en-GB" dirty="0" smtClean="0">
                <a:solidFill>
                  <a:srgbClr val="FF0000"/>
                </a:solidFill>
              </a:rPr>
              <a:t>appears to have resulted in harm</a:t>
            </a:r>
            <a:r>
              <a:rPr lang="en-GB" dirty="0" smtClean="0"/>
              <a:t>……</a:t>
            </a:r>
          </a:p>
          <a:p>
            <a:endParaRPr lang="en-GB" dirty="0"/>
          </a:p>
        </p:txBody>
      </p:sp>
    </p:spTree>
    <p:extLst>
      <p:ext uri="{BB962C8B-B14F-4D97-AF65-F5344CB8AC3E}">
        <p14:creationId xmlns:p14="http://schemas.microsoft.com/office/powerpoint/2010/main" val="597406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0B220BB-E068-4CCE-A93E-C1D78AB9F24E}" type="slidenum">
              <a:rPr lang="en-GB" smtClean="0"/>
              <a:pPr/>
              <a:t>15</a:t>
            </a:fld>
            <a:endParaRPr lang="en-GB" dirty="0"/>
          </a:p>
        </p:txBody>
      </p:sp>
      <p:sp>
        <p:nvSpPr>
          <p:cNvPr id="3" name="Title 2"/>
          <p:cNvSpPr>
            <a:spLocks noGrp="1"/>
          </p:cNvSpPr>
          <p:nvPr>
            <p:ph type="title"/>
          </p:nvPr>
        </p:nvSpPr>
        <p:spPr/>
        <p:txBody>
          <a:bodyPr/>
          <a:lstStyle/>
          <a:p>
            <a:r>
              <a:rPr lang="en-GB" dirty="0" smtClean="0"/>
              <a:t>Does the different wording matter?</a:t>
            </a:r>
            <a:endParaRPr lang="en-GB" dirty="0"/>
          </a:p>
        </p:txBody>
      </p:sp>
      <p:sp>
        <p:nvSpPr>
          <p:cNvPr id="4" name="Text Placeholder 3"/>
          <p:cNvSpPr>
            <a:spLocks noGrp="1"/>
          </p:cNvSpPr>
          <p:nvPr>
            <p:ph type="body" sz="quarter" idx="10"/>
          </p:nvPr>
        </p:nvSpPr>
        <p:spPr/>
        <p:txBody>
          <a:bodyPr/>
          <a:lstStyle/>
          <a:p>
            <a:r>
              <a:rPr lang="en-GB" b="1" dirty="0" smtClean="0"/>
              <a:t>NHS</a:t>
            </a:r>
          </a:p>
          <a:p>
            <a:r>
              <a:rPr lang="en-GB" dirty="0" smtClean="0"/>
              <a:t>Ms X: caesarean section </a:t>
            </a:r>
          </a:p>
          <a:p>
            <a:r>
              <a:rPr lang="en-GB" dirty="0" smtClean="0"/>
              <a:t>Inadvertent dural puncture when siting the epidural</a:t>
            </a:r>
          </a:p>
          <a:p>
            <a:r>
              <a:rPr lang="en-GB" dirty="0" smtClean="0"/>
              <a:t>Duty of candour triggered because </a:t>
            </a:r>
            <a:r>
              <a:rPr lang="en-GB" dirty="0" smtClean="0">
                <a:solidFill>
                  <a:srgbClr val="FF0000"/>
                </a:solidFill>
              </a:rPr>
              <a:t>could</a:t>
            </a:r>
            <a:r>
              <a:rPr lang="en-GB" dirty="0" smtClean="0"/>
              <a:t> cause headaches</a:t>
            </a:r>
          </a:p>
          <a:p>
            <a:endParaRPr lang="en-GB" dirty="0"/>
          </a:p>
          <a:p>
            <a:r>
              <a:rPr lang="en-GB" b="1" dirty="0" smtClean="0"/>
              <a:t>Private Hospital</a:t>
            </a:r>
          </a:p>
          <a:p>
            <a:r>
              <a:rPr lang="en-GB" dirty="0" smtClean="0"/>
              <a:t>Ms X: caesarean section</a:t>
            </a:r>
          </a:p>
          <a:p>
            <a:r>
              <a:rPr lang="en-GB" dirty="0" smtClean="0"/>
              <a:t>Inadvertent dural puncture when siting the epidural</a:t>
            </a:r>
          </a:p>
          <a:p>
            <a:r>
              <a:rPr lang="en-GB" dirty="0" smtClean="0"/>
              <a:t>Duty of candour not triggered as </a:t>
            </a:r>
            <a:r>
              <a:rPr lang="en-GB" dirty="0" smtClean="0">
                <a:solidFill>
                  <a:srgbClr val="FF0000"/>
                </a:solidFill>
              </a:rPr>
              <a:t>does not appear to have caused harm</a:t>
            </a:r>
          </a:p>
          <a:p>
            <a:endParaRPr lang="en-GB" dirty="0" smtClean="0"/>
          </a:p>
          <a:p>
            <a:endParaRPr lang="en-GB" dirty="0" smtClean="0"/>
          </a:p>
          <a:p>
            <a:endParaRPr lang="en-GB" dirty="0" smtClean="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514" y="1576160"/>
            <a:ext cx="2409372" cy="1610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542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0B220BB-E068-4CCE-A93E-C1D78AB9F24E}" type="slidenum">
              <a:rPr lang="en-GB" smtClean="0"/>
              <a:pPr/>
              <a:t>16</a:t>
            </a:fld>
            <a:endParaRPr lang="en-GB" dirty="0"/>
          </a:p>
        </p:txBody>
      </p:sp>
      <p:sp>
        <p:nvSpPr>
          <p:cNvPr id="3" name="Title 2"/>
          <p:cNvSpPr>
            <a:spLocks noGrp="1"/>
          </p:cNvSpPr>
          <p:nvPr>
            <p:ph type="title"/>
          </p:nvPr>
        </p:nvSpPr>
        <p:spPr>
          <a:xfrm>
            <a:off x="661138" y="1013567"/>
            <a:ext cx="7736418" cy="603710"/>
          </a:xfrm>
        </p:spPr>
        <p:txBody>
          <a:bodyPr/>
          <a:lstStyle/>
          <a:p>
            <a:r>
              <a:rPr lang="en-GB" dirty="0" smtClean="0"/>
              <a:t>Case 2</a:t>
            </a:r>
            <a:endParaRPr lang="en-GB" dirty="0"/>
          </a:p>
        </p:txBody>
      </p:sp>
      <p:sp>
        <p:nvSpPr>
          <p:cNvPr id="4" name="Text Placeholder 3"/>
          <p:cNvSpPr>
            <a:spLocks noGrp="1"/>
          </p:cNvSpPr>
          <p:nvPr>
            <p:ph type="body" sz="quarter" idx="10"/>
          </p:nvPr>
        </p:nvSpPr>
        <p:spPr>
          <a:xfrm>
            <a:off x="661138" y="2154180"/>
            <a:ext cx="7670062" cy="4221895"/>
          </a:xfrm>
        </p:spPr>
        <p:txBody>
          <a:bodyPr/>
          <a:lstStyle/>
          <a:p>
            <a:endParaRPr lang="en-GB" dirty="0" smtClean="0"/>
          </a:p>
          <a:p>
            <a:pPr marL="285750" indent="-285750">
              <a:buFont typeface="Arial" panose="020B0604020202020204" pitchFamily="34" charset="0"/>
              <a:buChar char="•"/>
            </a:pPr>
            <a:r>
              <a:rPr lang="en-GB" dirty="0" smtClean="0"/>
              <a:t>Fridge door left open in error</a:t>
            </a:r>
          </a:p>
          <a:p>
            <a:pPr marL="285750" indent="-285750">
              <a:buFont typeface="Arial" panose="020B0604020202020204" pitchFamily="34" charset="0"/>
              <a:buChar char="•"/>
            </a:pPr>
            <a:r>
              <a:rPr lang="en-GB" dirty="0" smtClean="0"/>
              <a:t>Temperature rose to 9.5</a:t>
            </a:r>
            <a:r>
              <a:rPr lang="en-GB" baseline="30000" dirty="0" smtClean="0"/>
              <a:t>o</a:t>
            </a:r>
            <a:r>
              <a:rPr lang="en-GB" dirty="0" smtClean="0"/>
              <a:t>C</a:t>
            </a:r>
          </a:p>
          <a:p>
            <a:pPr marL="285750" indent="-285750">
              <a:buFont typeface="Arial" panose="020B0604020202020204" pitchFamily="34" charset="0"/>
              <a:buChar char="•"/>
            </a:pPr>
            <a:r>
              <a:rPr lang="en-GB" dirty="0" smtClean="0"/>
              <a:t>Injections for macular degeneration should be stored at 4-8</a:t>
            </a:r>
            <a:r>
              <a:rPr lang="en-GB" baseline="30000" dirty="0" smtClean="0"/>
              <a:t>o</a:t>
            </a:r>
            <a:r>
              <a:rPr lang="en-GB" dirty="0" smtClean="0"/>
              <a:t>C</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Pharmaceutical company advise safe to use but storage life reduced</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Duty of candour engaged?</a:t>
            </a:r>
            <a:endParaRPr lang="en-GB" dirty="0"/>
          </a:p>
          <a:p>
            <a:endParaRPr lang="en-GB" dirty="0" smtClean="0"/>
          </a:p>
          <a:p>
            <a:endParaRPr lang="en-GB" dirty="0" smtClean="0"/>
          </a:p>
          <a:p>
            <a:endParaRPr lang="en-GB" dirty="0" smtClean="0"/>
          </a:p>
          <a:p>
            <a:endParaRPr lang="en-GB" dirty="0" smtClean="0"/>
          </a:p>
          <a:p>
            <a:endParaRPr lang="en-GB"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617" y="881778"/>
            <a:ext cx="3017839" cy="2031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038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0B220BB-E068-4CCE-A93E-C1D78AB9F24E}" type="slidenum">
              <a:rPr lang="en-GB" smtClean="0"/>
              <a:pPr/>
              <a:t>17</a:t>
            </a:fld>
            <a:endParaRPr lang="en-GB" dirty="0"/>
          </a:p>
        </p:txBody>
      </p:sp>
      <p:sp>
        <p:nvSpPr>
          <p:cNvPr id="3" name="Title 2"/>
          <p:cNvSpPr>
            <a:spLocks noGrp="1"/>
          </p:cNvSpPr>
          <p:nvPr>
            <p:ph type="title"/>
          </p:nvPr>
        </p:nvSpPr>
        <p:spPr/>
        <p:txBody>
          <a:bodyPr/>
          <a:lstStyle/>
          <a:p>
            <a:r>
              <a:rPr lang="en-GB" dirty="0" smtClean="0"/>
              <a:t>Notifiable Incident</a:t>
            </a:r>
            <a:endParaRPr lang="en-GB" dirty="0"/>
          </a:p>
        </p:txBody>
      </p:sp>
      <p:sp>
        <p:nvSpPr>
          <p:cNvPr id="4" name="Text Placeholder 3"/>
          <p:cNvSpPr>
            <a:spLocks noGrp="1"/>
          </p:cNvSpPr>
          <p:nvPr>
            <p:ph type="body" sz="quarter" idx="10"/>
          </p:nvPr>
        </p:nvSpPr>
        <p:spPr/>
        <p:txBody>
          <a:bodyPr/>
          <a:lstStyle/>
          <a:p>
            <a:endParaRPr lang="en-GB" dirty="0"/>
          </a:p>
          <a:p>
            <a:pPr marL="285750" indent="-285750">
              <a:buFont typeface="Arial" panose="020B0604020202020204" pitchFamily="34" charset="0"/>
              <a:buChar char="•"/>
            </a:pPr>
            <a:r>
              <a:rPr lang="en-GB" dirty="0"/>
              <a:t>Unintended or </a:t>
            </a:r>
            <a:r>
              <a:rPr lang="en-GB" dirty="0" smtClean="0"/>
              <a:t>unexpected</a:t>
            </a:r>
          </a:p>
          <a:p>
            <a:pPr marL="285750" indent="-285750">
              <a:buFont typeface="Arial" panose="020B0604020202020204" pitchFamily="34" charset="0"/>
              <a:buChar char="•"/>
            </a:pPr>
            <a:r>
              <a:rPr lang="en-GB" dirty="0" smtClean="0"/>
              <a:t>Occurs </a:t>
            </a:r>
            <a:r>
              <a:rPr lang="en-GB" dirty="0"/>
              <a:t>during the provision of a regulated </a:t>
            </a:r>
            <a:r>
              <a:rPr lang="en-GB" dirty="0" smtClean="0"/>
              <a:t>activity</a:t>
            </a:r>
          </a:p>
          <a:p>
            <a:pPr marL="285750" indent="-285750">
              <a:buFont typeface="Arial" panose="020B0604020202020204" pitchFamily="34" charset="0"/>
              <a:buChar char="•"/>
            </a:pPr>
            <a:r>
              <a:rPr lang="en-GB" dirty="0" smtClean="0"/>
              <a:t>Causes </a:t>
            </a:r>
            <a:r>
              <a:rPr lang="en-GB" dirty="0"/>
              <a:t>death, serious harm, moderate harm or prolonged psychological injury </a:t>
            </a:r>
          </a:p>
          <a:p>
            <a:endParaRPr lang="en-GB" dirty="0"/>
          </a:p>
          <a:p>
            <a:endParaRPr lang="en-GB"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617" y="881778"/>
            <a:ext cx="3017839" cy="2031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370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0B220BB-E068-4CCE-A93E-C1D78AB9F24E}" type="slidenum">
              <a:rPr lang="en-GB" smtClean="0"/>
              <a:pPr/>
              <a:t>18</a:t>
            </a:fld>
            <a:endParaRPr lang="en-GB" dirty="0"/>
          </a:p>
        </p:txBody>
      </p:sp>
      <p:sp>
        <p:nvSpPr>
          <p:cNvPr id="3" name="Title 2"/>
          <p:cNvSpPr>
            <a:spLocks noGrp="1"/>
          </p:cNvSpPr>
          <p:nvPr>
            <p:ph type="title"/>
          </p:nvPr>
        </p:nvSpPr>
        <p:spPr>
          <a:xfrm>
            <a:off x="661138" y="1013567"/>
            <a:ext cx="7736418" cy="603710"/>
          </a:xfrm>
        </p:spPr>
        <p:txBody>
          <a:bodyPr/>
          <a:lstStyle/>
          <a:p>
            <a:r>
              <a:rPr lang="en-GB" dirty="0" smtClean="0"/>
              <a:t>Case 3</a:t>
            </a:r>
            <a:endParaRPr lang="en-GB" dirty="0"/>
          </a:p>
        </p:txBody>
      </p:sp>
      <p:sp>
        <p:nvSpPr>
          <p:cNvPr id="4" name="Text Placeholder 3"/>
          <p:cNvSpPr>
            <a:spLocks noGrp="1"/>
          </p:cNvSpPr>
          <p:nvPr>
            <p:ph type="body" sz="quarter" idx="10"/>
          </p:nvPr>
        </p:nvSpPr>
        <p:spPr>
          <a:xfrm>
            <a:off x="661138" y="2154180"/>
            <a:ext cx="7670062" cy="4221895"/>
          </a:xfrm>
        </p:spPr>
        <p:txBody>
          <a:bodyPr/>
          <a:lstStyle/>
          <a:p>
            <a:endParaRPr lang="en-GB" dirty="0" smtClean="0"/>
          </a:p>
          <a:p>
            <a:pPr marL="285750" indent="-285750">
              <a:buFont typeface="Arial" panose="020B0604020202020204" pitchFamily="34" charset="0"/>
              <a:buChar char="•"/>
            </a:pPr>
            <a:r>
              <a:rPr lang="en-GB" dirty="0" smtClean="0"/>
              <a:t>Enquiry from member</a:t>
            </a:r>
          </a:p>
          <a:p>
            <a:pPr marL="285750" indent="-285750">
              <a:buFont typeface="Arial" panose="020B0604020202020204" pitchFamily="34" charset="0"/>
              <a:buChar char="•"/>
            </a:pPr>
            <a:r>
              <a:rPr lang="en-GB" dirty="0" smtClean="0"/>
              <a:t>What about criminal enquiries?</a:t>
            </a:r>
          </a:p>
          <a:p>
            <a:pPr marL="285750" indent="-285750">
              <a:buFont typeface="Arial" panose="020B0604020202020204" pitchFamily="34" charset="0"/>
              <a:buChar char="•"/>
            </a:pPr>
            <a:r>
              <a:rPr lang="en-GB" dirty="0" smtClean="0"/>
              <a:t>Worried that Duty of Candour removes his right not to self-incriminate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Views?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endParaRPr lang="en-GB" dirty="0" smtClean="0"/>
          </a:p>
          <a:p>
            <a:endParaRPr lang="en-GB" dirty="0" smtClean="0"/>
          </a:p>
          <a:p>
            <a:endParaRPr lang="en-GB" dirty="0" smtClean="0"/>
          </a:p>
          <a:p>
            <a:endParaRPr lang="en-GB" dirty="0" smtClean="0"/>
          </a:p>
          <a:p>
            <a:endParaRPr lang="en-GB"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3048" y="803673"/>
            <a:ext cx="2339252" cy="212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799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0B220BB-E068-4CCE-A93E-C1D78AB9F24E}" type="slidenum">
              <a:rPr lang="en-GB" smtClean="0"/>
              <a:pPr/>
              <a:t>19</a:t>
            </a:fld>
            <a:endParaRPr lang="en-GB" dirty="0"/>
          </a:p>
        </p:txBody>
      </p:sp>
      <p:sp>
        <p:nvSpPr>
          <p:cNvPr id="4" name="Text Placeholder 3"/>
          <p:cNvSpPr>
            <a:spLocks noGrp="1"/>
          </p:cNvSpPr>
          <p:nvPr>
            <p:ph type="body" sz="quarter" idx="10"/>
          </p:nvPr>
        </p:nvSpPr>
        <p:spPr>
          <a:xfrm>
            <a:off x="661138" y="2307175"/>
            <a:ext cx="7731446" cy="4221895"/>
          </a:xfrm>
        </p:spPr>
        <p:txBody>
          <a:bodyPr/>
          <a:lstStyle/>
          <a:p>
            <a:r>
              <a:rPr lang="en-GB" dirty="0"/>
              <a:t>You </a:t>
            </a:r>
            <a:r>
              <a:rPr lang="en-GB" dirty="0">
                <a:solidFill>
                  <a:srgbClr val="FF0000"/>
                </a:solidFill>
              </a:rPr>
              <a:t>must </a:t>
            </a:r>
            <a:r>
              <a:rPr lang="en-GB" dirty="0"/>
              <a:t>be open and honest with patients if things go wrong. </a:t>
            </a:r>
          </a:p>
          <a:p>
            <a:r>
              <a:rPr lang="en-GB" dirty="0" smtClean="0"/>
              <a:t>If </a:t>
            </a:r>
            <a:r>
              <a:rPr lang="en-GB" dirty="0"/>
              <a:t>a patient under your care has suffered harm or distress, you should:</a:t>
            </a:r>
          </a:p>
          <a:p>
            <a:r>
              <a:rPr lang="en-GB" dirty="0" smtClean="0"/>
              <a:t>a</a:t>
            </a:r>
            <a:r>
              <a:rPr lang="en-GB" dirty="0"/>
              <a:t>. put matters right (if that is possible)</a:t>
            </a:r>
          </a:p>
          <a:p>
            <a:r>
              <a:rPr lang="en-GB" dirty="0"/>
              <a:t>b. offer an apology</a:t>
            </a:r>
          </a:p>
          <a:p>
            <a:r>
              <a:rPr lang="en-GB" dirty="0"/>
              <a:t>c. explain fully and promptly what has happened and the likely short-term and long-term effects.</a:t>
            </a:r>
          </a:p>
          <a:p>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6970" y="849851"/>
            <a:ext cx="3677073" cy="1213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3446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986" y="2942095"/>
            <a:ext cx="8098014" cy="1774759"/>
          </a:xfrm>
        </p:spPr>
        <p:txBody>
          <a:bodyPr/>
          <a:lstStyle/>
          <a:p>
            <a:r>
              <a:rPr lang="en-GB" b="1" dirty="0"/>
              <a:t>Apologies (Scotland) Act 2016</a:t>
            </a:r>
            <a:r>
              <a:rPr lang="en-GB" dirty="0" smtClean="0"/>
              <a:t/>
            </a:r>
            <a:br>
              <a:rPr lang="en-GB" dirty="0" smtClean="0"/>
            </a:br>
            <a:r>
              <a:rPr lang="en-GB" dirty="0" smtClean="0"/>
              <a:t/>
            </a:r>
            <a:br>
              <a:rPr lang="en-GB" dirty="0" smtClean="0"/>
            </a:br>
            <a:r>
              <a:rPr lang="en-GB" b="1" dirty="0"/>
              <a:t>Health (Tobacco, Nicotine etc. and Care) (Scotland) Act </a:t>
            </a:r>
            <a:r>
              <a:rPr lang="en-GB" b="1" dirty="0" smtClean="0"/>
              <a:t>2016</a:t>
            </a:r>
            <a:br>
              <a:rPr lang="en-GB" b="1" dirty="0" smtClean="0"/>
            </a:br>
            <a:r>
              <a:rPr lang="en-GB" b="1" dirty="0" smtClean="0"/>
              <a:t/>
            </a:r>
            <a:br>
              <a:rPr lang="en-GB" b="1" dirty="0" smtClean="0"/>
            </a:br>
            <a:r>
              <a:rPr lang="en-GB" dirty="0" smtClean="0"/>
              <a:t/>
            </a:r>
            <a:br>
              <a:rPr lang="en-GB" dirty="0" smtClean="0"/>
            </a:br>
            <a:r>
              <a:rPr lang="en-GB" dirty="0"/>
              <a:t/>
            </a:r>
            <a:br>
              <a:rPr lang="en-GB" dirty="0"/>
            </a:br>
            <a:endParaRPr lang="en-GB" dirty="0"/>
          </a:p>
        </p:txBody>
      </p:sp>
      <p:sp>
        <p:nvSpPr>
          <p:cNvPr id="3" name="Text Placeholder 2"/>
          <p:cNvSpPr>
            <a:spLocks noGrp="1"/>
          </p:cNvSpPr>
          <p:nvPr>
            <p:ph type="body" sz="quarter" idx="10"/>
          </p:nvPr>
        </p:nvSpPr>
        <p:spPr>
          <a:xfrm>
            <a:off x="1045986" y="3349782"/>
            <a:ext cx="7563860" cy="2917174"/>
          </a:xfrm>
        </p:spPr>
        <p:txBody>
          <a:bodyPr/>
          <a:lstStyle/>
          <a:p>
            <a:pPr lvl="2"/>
            <a:r>
              <a:rPr lang="en-GB" dirty="0" smtClean="0"/>
              <a:t>Part 2 – Duty of Candour</a:t>
            </a:r>
          </a:p>
          <a:p>
            <a:pPr lvl="2"/>
            <a:r>
              <a:rPr lang="en-GB" dirty="0" smtClean="0"/>
              <a:t>Part 3 -  Ill treatment &amp; Wilful Neglect</a:t>
            </a:r>
            <a:endParaRPr lang="en-GB" dirty="0"/>
          </a:p>
        </p:txBody>
      </p:sp>
    </p:spTree>
    <p:extLst>
      <p:ext uri="{BB962C8B-B14F-4D97-AF65-F5344CB8AC3E}">
        <p14:creationId xmlns:p14="http://schemas.microsoft.com/office/powerpoint/2010/main" val="587495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0B220BB-E068-4CCE-A93E-C1D78AB9F24E}" type="slidenum">
              <a:rPr lang="en-GB" smtClean="0"/>
              <a:pPr/>
              <a:t>20</a:t>
            </a:fld>
            <a:endParaRPr lang="en-GB" dirty="0"/>
          </a:p>
        </p:txBody>
      </p:sp>
      <p:sp>
        <p:nvSpPr>
          <p:cNvPr id="3" name="Title 2"/>
          <p:cNvSpPr>
            <a:spLocks noGrp="1"/>
          </p:cNvSpPr>
          <p:nvPr>
            <p:ph type="title"/>
          </p:nvPr>
        </p:nvSpPr>
        <p:spPr/>
        <p:txBody>
          <a:bodyPr/>
          <a:lstStyle/>
          <a:p>
            <a:r>
              <a:rPr lang="en-GB" dirty="0" smtClean="0"/>
              <a:t/>
            </a:r>
            <a:br>
              <a:rPr lang="en-GB" dirty="0" smtClean="0"/>
            </a:br>
            <a:r>
              <a:rPr lang="en-GB" dirty="0" smtClean="0"/>
              <a:t>Saying sorry</a:t>
            </a:r>
            <a:endParaRPr lang="en-GB" dirty="0"/>
          </a:p>
        </p:txBody>
      </p:sp>
      <p:sp>
        <p:nvSpPr>
          <p:cNvPr id="4" name="Text Placeholder 3"/>
          <p:cNvSpPr>
            <a:spLocks noGrp="1"/>
          </p:cNvSpPr>
          <p:nvPr>
            <p:ph type="body" sz="quarter" idx="10"/>
          </p:nvPr>
        </p:nvSpPr>
        <p:spPr/>
        <p:txBody>
          <a:bodyPr/>
          <a:lstStyle/>
          <a:p>
            <a:endParaRPr lang="en-GB" dirty="0"/>
          </a:p>
          <a:p>
            <a:pPr marL="285750" indent="-285750">
              <a:buFont typeface="Arial" panose="020B0604020202020204" pitchFamily="34" charset="0"/>
              <a:buChar char="•"/>
            </a:pPr>
            <a:r>
              <a:rPr lang="en-GB" dirty="0"/>
              <a:t>Powerful</a:t>
            </a:r>
          </a:p>
          <a:p>
            <a:pPr marL="285750" indent="-285750">
              <a:buFont typeface="Arial" panose="020B0604020202020204" pitchFamily="34" charset="0"/>
              <a:buChar char="•"/>
            </a:pPr>
            <a:r>
              <a:rPr lang="en-GB" dirty="0"/>
              <a:t>Not an admission of liability </a:t>
            </a:r>
            <a:endParaRPr lang="en-GB" dirty="0" smtClean="0"/>
          </a:p>
          <a:p>
            <a:pPr marL="285750" indent="-285750">
              <a:buFont typeface="Arial" panose="020B0604020202020204" pitchFamily="34" charset="0"/>
              <a:buChar char="•"/>
            </a:pPr>
            <a:r>
              <a:rPr lang="en-GB" dirty="0" smtClean="0"/>
              <a:t>Professional obligation</a:t>
            </a:r>
          </a:p>
          <a:p>
            <a:pPr marL="285750" indent="-285750">
              <a:buFont typeface="Arial" panose="020B0604020202020204" pitchFamily="34" charset="0"/>
              <a:buChar char="•"/>
            </a:pPr>
            <a:r>
              <a:rPr lang="en-GB" dirty="0" smtClean="0"/>
              <a:t>Statutory </a:t>
            </a:r>
            <a:r>
              <a:rPr lang="en-GB" dirty="0"/>
              <a:t>requirement</a:t>
            </a:r>
          </a:p>
          <a:p>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974" y="3778376"/>
            <a:ext cx="2554287"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94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0B220BB-E068-4CCE-A93E-C1D78AB9F24E}" type="slidenum">
              <a:rPr lang="en-GB" smtClean="0"/>
              <a:pPr/>
              <a:t>21</a:t>
            </a:fld>
            <a:endParaRPr lang="en-GB" dirty="0"/>
          </a:p>
        </p:txBody>
      </p:sp>
      <p:sp>
        <p:nvSpPr>
          <p:cNvPr id="3" name="Title 2"/>
          <p:cNvSpPr>
            <a:spLocks noGrp="1"/>
          </p:cNvSpPr>
          <p:nvPr>
            <p:ph type="title"/>
          </p:nvPr>
        </p:nvSpPr>
        <p:spPr>
          <a:xfrm>
            <a:off x="661138" y="1013567"/>
            <a:ext cx="7736418" cy="603710"/>
          </a:xfrm>
        </p:spPr>
        <p:txBody>
          <a:bodyPr/>
          <a:lstStyle/>
          <a:p>
            <a:r>
              <a:rPr lang="en-GB" dirty="0" smtClean="0"/>
              <a:t>Case 4</a:t>
            </a:r>
            <a:endParaRPr lang="en-GB" dirty="0"/>
          </a:p>
        </p:txBody>
      </p:sp>
      <p:sp>
        <p:nvSpPr>
          <p:cNvPr id="4" name="Text Placeholder 3"/>
          <p:cNvSpPr>
            <a:spLocks noGrp="1"/>
          </p:cNvSpPr>
          <p:nvPr>
            <p:ph type="body" sz="quarter" idx="10"/>
          </p:nvPr>
        </p:nvSpPr>
        <p:spPr>
          <a:xfrm>
            <a:off x="661138" y="2154180"/>
            <a:ext cx="7670062" cy="4221895"/>
          </a:xfrm>
        </p:spPr>
        <p:txBody>
          <a:bodyPr/>
          <a:lstStyle/>
          <a:p>
            <a:endParaRPr lang="en-GB" dirty="0" smtClean="0"/>
          </a:p>
          <a:p>
            <a:pPr marL="285750" indent="-285750">
              <a:buFont typeface="Arial" panose="020B0604020202020204" pitchFamily="34" charset="0"/>
              <a:buChar char="•"/>
            </a:pPr>
            <a:r>
              <a:rPr lang="en-GB" dirty="0" smtClean="0"/>
              <a:t>New approach to hospital mortality “National Mortality Case Record Review Programme”</a:t>
            </a:r>
          </a:p>
          <a:p>
            <a:pPr marL="285750" indent="-285750">
              <a:buFont typeface="Arial" panose="020B0604020202020204" pitchFamily="34" charset="0"/>
              <a:buChar char="•"/>
            </a:pPr>
            <a:r>
              <a:rPr lang="en-GB" dirty="0" smtClean="0"/>
              <a:t>Treatment phases rated out of 5 </a:t>
            </a:r>
          </a:p>
          <a:p>
            <a:pPr marL="285750" indent="-285750">
              <a:buFont typeface="Arial" panose="020B0604020202020204" pitchFamily="34" charset="0"/>
              <a:buChar char="•"/>
            </a:pPr>
            <a:r>
              <a:rPr lang="en-GB" dirty="0" smtClean="0"/>
              <a:t>Duty </a:t>
            </a:r>
            <a:r>
              <a:rPr lang="en-GB" dirty="0"/>
              <a:t>of candour engaged if rated 1 or 2? (poor or very poor)</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Death “</a:t>
            </a:r>
            <a:r>
              <a:rPr lang="en-GB" dirty="0" err="1" smtClean="0"/>
              <a:t>avoidability</a:t>
            </a:r>
            <a:r>
              <a:rPr lang="en-GB" dirty="0" smtClean="0"/>
              <a:t>” scored out of 6 (only 6 is “not avoidable”)</a:t>
            </a:r>
          </a:p>
          <a:p>
            <a:pPr marL="285750" indent="-285750">
              <a:buFont typeface="Arial" panose="020B0604020202020204" pitchFamily="34" charset="0"/>
              <a:buChar char="•"/>
            </a:pPr>
            <a:r>
              <a:rPr lang="en-GB" dirty="0" smtClean="0"/>
              <a:t>Some will have been dealt with as serious incidents +/- </a:t>
            </a:r>
            <a:r>
              <a:rPr lang="en-GB" dirty="0" err="1" smtClean="0"/>
              <a:t>DoC</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Views?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endParaRPr lang="en-GB" dirty="0" smtClean="0"/>
          </a:p>
          <a:p>
            <a:endParaRPr lang="en-GB" dirty="0" smtClean="0"/>
          </a:p>
          <a:p>
            <a:endParaRPr lang="en-GB" dirty="0" smtClean="0"/>
          </a:p>
          <a:p>
            <a:endParaRPr lang="en-GB" dirty="0" smtClean="0"/>
          </a:p>
          <a:p>
            <a:endParaRPr lang="en-GB"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894" y="693638"/>
            <a:ext cx="2946867" cy="1430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882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0B220BB-E068-4CCE-A93E-C1D78AB9F24E}" type="slidenum">
              <a:rPr lang="en-GB" smtClean="0"/>
              <a:pPr/>
              <a:t>22</a:t>
            </a:fld>
            <a:endParaRPr lang="en-GB" dirty="0"/>
          </a:p>
        </p:txBody>
      </p:sp>
      <p:sp>
        <p:nvSpPr>
          <p:cNvPr id="3" name="Title 2"/>
          <p:cNvSpPr>
            <a:spLocks noGrp="1"/>
          </p:cNvSpPr>
          <p:nvPr>
            <p:ph type="title"/>
          </p:nvPr>
        </p:nvSpPr>
        <p:spPr/>
        <p:txBody>
          <a:bodyPr/>
          <a:lstStyle/>
          <a:p>
            <a:r>
              <a:rPr lang="en-GB" dirty="0" smtClean="0"/>
              <a:t>Severe harm</a:t>
            </a:r>
            <a:endParaRPr lang="en-GB" dirty="0"/>
          </a:p>
        </p:txBody>
      </p:sp>
      <p:sp>
        <p:nvSpPr>
          <p:cNvPr id="4" name="Text Placeholder 3"/>
          <p:cNvSpPr>
            <a:spLocks noGrp="1"/>
          </p:cNvSpPr>
          <p:nvPr>
            <p:ph type="body" sz="quarter" idx="10"/>
          </p:nvPr>
        </p:nvSpPr>
        <p:spPr/>
        <p:txBody>
          <a:bodyPr/>
          <a:lstStyle/>
          <a:p>
            <a:endParaRPr lang="en-GB" dirty="0" smtClean="0"/>
          </a:p>
          <a:p>
            <a:r>
              <a:rPr lang="en-GB" dirty="0" smtClean="0"/>
              <a:t>Severe harm </a:t>
            </a:r>
            <a:r>
              <a:rPr lang="en-GB" dirty="0"/>
              <a:t>= a permanent lessening of bodily, sensory, motor, physiologic or intellectual functions, including removal of the wrong limb or organ or brain damage, that is related directly to the incident and not related to the natural course of the service user’s illness or underlying condition. </a:t>
            </a:r>
          </a:p>
          <a:p>
            <a:r>
              <a:rPr lang="en-GB" dirty="0"/>
              <a:t>	(Death also must have such a causal </a:t>
            </a:r>
            <a:r>
              <a:rPr lang="en-GB" dirty="0" smtClean="0"/>
              <a:t>link)</a:t>
            </a:r>
            <a:endParaRPr lang="en-GB" dirty="0"/>
          </a:p>
        </p:txBody>
      </p:sp>
    </p:spTree>
    <p:extLst>
      <p:ext uri="{BB962C8B-B14F-4D97-AF65-F5344CB8AC3E}">
        <p14:creationId xmlns:p14="http://schemas.microsoft.com/office/powerpoint/2010/main" val="743584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0B220BB-E068-4CCE-A93E-C1D78AB9F24E}" type="slidenum">
              <a:rPr lang="en-GB" smtClean="0"/>
              <a:pPr/>
              <a:t>23</a:t>
            </a:fld>
            <a:endParaRPr lang="en-GB" dirty="0"/>
          </a:p>
        </p:txBody>
      </p:sp>
      <p:sp>
        <p:nvSpPr>
          <p:cNvPr id="3" name="Title 2"/>
          <p:cNvSpPr>
            <a:spLocks noGrp="1"/>
          </p:cNvSpPr>
          <p:nvPr>
            <p:ph type="title"/>
          </p:nvPr>
        </p:nvSpPr>
        <p:spPr/>
        <p:txBody>
          <a:bodyPr/>
          <a:lstStyle/>
          <a:p>
            <a:r>
              <a:rPr lang="en-GB" dirty="0" smtClean="0"/>
              <a:t>Moderate harm</a:t>
            </a:r>
            <a:endParaRPr lang="en-GB" dirty="0"/>
          </a:p>
        </p:txBody>
      </p:sp>
      <p:sp>
        <p:nvSpPr>
          <p:cNvPr id="4" name="Text Placeholder 3"/>
          <p:cNvSpPr>
            <a:spLocks noGrp="1"/>
          </p:cNvSpPr>
          <p:nvPr>
            <p:ph type="body" sz="quarter" idx="10"/>
          </p:nvPr>
        </p:nvSpPr>
        <p:spPr/>
        <p:txBody>
          <a:bodyPr/>
          <a:lstStyle/>
          <a:p>
            <a:endParaRPr lang="en-GB" dirty="0" smtClean="0"/>
          </a:p>
          <a:p>
            <a:r>
              <a:rPr lang="en-GB" dirty="0" smtClean="0"/>
              <a:t>Moderate harm </a:t>
            </a:r>
            <a:r>
              <a:rPr lang="en-GB" dirty="0"/>
              <a:t>= significant but not permanent harm needing a moderate increase in treatment, </a:t>
            </a:r>
            <a:r>
              <a:rPr lang="en-GB" dirty="0" smtClean="0"/>
              <a:t>i.e. </a:t>
            </a:r>
            <a:r>
              <a:rPr lang="en-GB" dirty="0"/>
              <a:t>unplanned return to surgery/readmission, prolonged care episode, extra inpatient/outpatient time, cancelled treatment, transfer to another treatment area </a:t>
            </a:r>
          </a:p>
          <a:p>
            <a:endParaRPr lang="en-GB" dirty="0"/>
          </a:p>
        </p:txBody>
      </p:sp>
    </p:spTree>
    <p:extLst>
      <p:ext uri="{BB962C8B-B14F-4D97-AF65-F5344CB8AC3E}">
        <p14:creationId xmlns:p14="http://schemas.microsoft.com/office/powerpoint/2010/main" val="20212664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0B220BB-E068-4CCE-A93E-C1D78AB9F24E}" type="slidenum">
              <a:rPr lang="en-GB" smtClean="0"/>
              <a:pPr/>
              <a:t>24</a:t>
            </a:fld>
            <a:endParaRPr lang="en-GB" dirty="0"/>
          </a:p>
        </p:txBody>
      </p:sp>
      <p:sp>
        <p:nvSpPr>
          <p:cNvPr id="3" name="Title 2"/>
          <p:cNvSpPr>
            <a:spLocks noGrp="1"/>
          </p:cNvSpPr>
          <p:nvPr>
            <p:ph type="title"/>
          </p:nvPr>
        </p:nvSpPr>
        <p:spPr/>
        <p:txBody>
          <a:bodyPr/>
          <a:lstStyle/>
          <a:p>
            <a:r>
              <a:rPr lang="en-GB" dirty="0" smtClean="0"/>
              <a:t>Prolonged Psychological Harm</a:t>
            </a:r>
            <a:endParaRPr lang="en-GB" dirty="0"/>
          </a:p>
        </p:txBody>
      </p:sp>
      <p:sp>
        <p:nvSpPr>
          <p:cNvPr id="4" name="Text Placeholder 3"/>
          <p:cNvSpPr>
            <a:spLocks noGrp="1"/>
          </p:cNvSpPr>
          <p:nvPr>
            <p:ph type="body" sz="quarter" idx="10"/>
          </p:nvPr>
        </p:nvSpPr>
        <p:spPr/>
        <p:txBody>
          <a:bodyPr/>
          <a:lstStyle/>
          <a:p>
            <a:endParaRPr lang="en-GB" dirty="0"/>
          </a:p>
          <a:p>
            <a:r>
              <a:rPr lang="en-GB" dirty="0" smtClean="0"/>
              <a:t>Psychological </a:t>
            </a:r>
            <a:r>
              <a:rPr lang="en-GB" dirty="0"/>
              <a:t>harm a service user has experienced, or is likely to experience, for a continuous period of at least 28 days.</a:t>
            </a:r>
          </a:p>
          <a:p>
            <a:endParaRPr lang="en-GB" dirty="0"/>
          </a:p>
          <a:p>
            <a:r>
              <a:rPr lang="en-GB" dirty="0">
                <a:solidFill>
                  <a:srgbClr val="A367D4"/>
                </a:solidFill>
              </a:rPr>
              <a:t>Note CQC Guidance states the mandatory steps apply even if the degree of harm is not yet clear but may fall into any of the 3 categories of harm</a:t>
            </a:r>
          </a:p>
          <a:p>
            <a:endParaRPr lang="en-GB" dirty="0"/>
          </a:p>
        </p:txBody>
      </p:sp>
    </p:spTree>
    <p:extLst>
      <p:ext uri="{BB962C8B-B14F-4D97-AF65-F5344CB8AC3E}">
        <p14:creationId xmlns:p14="http://schemas.microsoft.com/office/powerpoint/2010/main" val="404269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0B220BB-E068-4CCE-A93E-C1D78AB9F24E}" type="slidenum">
              <a:rPr lang="en-GB" smtClean="0"/>
              <a:pPr/>
              <a:t>25</a:t>
            </a:fld>
            <a:endParaRPr lang="en-GB" dirty="0"/>
          </a:p>
        </p:txBody>
      </p:sp>
      <p:sp>
        <p:nvSpPr>
          <p:cNvPr id="3" name="Title 2"/>
          <p:cNvSpPr>
            <a:spLocks noGrp="1"/>
          </p:cNvSpPr>
          <p:nvPr>
            <p:ph type="title"/>
          </p:nvPr>
        </p:nvSpPr>
        <p:spPr>
          <a:xfrm>
            <a:off x="638537" y="779295"/>
            <a:ext cx="3376084" cy="3216610"/>
          </a:xfrm>
        </p:spPr>
        <p:txBody>
          <a:bodyPr/>
          <a:lstStyle/>
          <a:p>
            <a:r>
              <a:rPr lang="en-GB" dirty="0" smtClean="0"/>
              <a:t>Mandatory Steps</a:t>
            </a:r>
            <a:endParaRPr lang="en-GB" dirty="0"/>
          </a:p>
        </p:txBody>
      </p:sp>
      <p:sp>
        <p:nvSpPr>
          <p:cNvPr id="4" name="Text Placeholder 3"/>
          <p:cNvSpPr>
            <a:spLocks noGrp="1"/>
          </p:cNvSpPr>
          <p:nvPr>
            <p:ph type="body" sz="quarter" idx="10"/>
          </p:nvPr>
        </p:nvSpPr>
        <p:spPr/>
        <p:txBody>
          <a:bodyPr/>
          <a:lstStyle/>
          <a:p>
            <a:endParaRPr lang="en-GB" dirty="0"/>
          </a:p>
          <a:p>
            <a:endParaRPr lang="en-GB" dirty="0" smtClean="0"/>
          </a:p>
          <a:p>
            <a:r>
              <a:rPr lang="en-GB" dirty="0" smtClean="0"/>
              <a:t>Must </a:t>
            </a:r>
            <a:r>
              <a:rPr lang="en-GB" dirty="0"/>
              <a:t>notify the patient </a:t>
            </a:r>
            <a:r>
              <a:rPr lang="en-GB" dirty="0" smtClean="0"/>
              <a:t>(or relevant person)</a:t>
            </a:r>
          </a:p>
          <a:p>
            <a:endParaRPr lang="en-GB" dirty="0"/>
          </a:p>
          <a:p>
            <a:r>
              <a:rPr lang="en-GB" dirty="0"/>
              <a:t>Must be done in a prescribed way</a:t>
            </a:r>
          </a:p>
          <a:p>
            <a:r>
              <a:rPr lang="en-GB" dirty="0"/>
              <a:t>Orally</a:t>
            </a:r>
          </a:p>
          <a:p>
            <a:r>
              <a:rPr lang="en-GB" dirty="0"/>
              <a:t>Followed up in writing </a:t>
            </a:r>
            <a:endParaRPr lang="en-GB" dirty="0" smtClean="0"/>
          </a:p>
          <a:p>
            <a:endParaRPr lang="en-GB" dirty="0"/>
          </a:p>
          <a:p>
            <a:r>
              <a:rPr lang="en-GB" dirty="0"/>
              <a:t>Offence not to </a:t>
            </a:r>
            <a:r>
              <a:rPr lang="en-GB" dirty="0" smtClean="0"/>
              <a:t>comply</a:t>
            </a:r>
            <a:endParaRPr lang="en-GB" dirty="0"/>
          </a:p>
        </p:txBody>
      </p:sp>
      <p:pic>
        <p:nvPicPr>
          <p:cNvPr id="5" name="Picture 10" descr="http://allyandsally.wikispaces.com/file/view/writing-a-letter.jpg/120802211/writing-a-let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444" y="3881463"/>
            <a:ext cx="2894271" cy="191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87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0B220BB-E068-4CCE-A93E-C1D78AB9F24E}" type="slidenum">
              <a:rPr lang="en-GB" smtClean="0"/>
              <a:pPr/>
              <a:t>26</a:t>
            </a:fld>
            <a:endParaRPr lang="en-GB" dirty="0"/>
          </a:p>
        </p:txBody>
      </p:sp>
      <p:sp>
        <p:nvSpPr>
          <p:cNvPr id="3" name="Title 2"/>
          <p:cNvSpPr>
            <a:spLocks noGrp="1"/>
          </p:cNvSpPr>
          <p:nvPr>
            <p:ph type="title"/>
          </p:nvPr>
        </p:nvSpPr>
        <p:spPr/>
        <p:txBody>
          <a:bodyPr/>
          <a:lstStyle/>
          <a:p>
            <a:r>
              <a:rPr lang="en-GB" dirty="0" smtClean="0"/>
              <a:t>Consequences of non compliance</a:t>
            </a:r>
            <a:endParaRPr lang="en-GB" dirty="0"/>
          </a:p>
        </p:txBody>
      </p:sp>
      <p:sp>
        <p:nvSpPr>
          <p:cNvPr id="4" name="Text Placeholder 3"/>
          <p:cNvSpPr>
            <a:spLocks noGrp="1"/>
          </p:cNvSpPr>
          <p:nvPr>
            <p:ph type="body" sz="quarter" idx="10"/>
          </p:nvPr>
        </p:nvSpPr>
        <p:spPr>
          <a:xfrm>
            <a:off x="666110" y="1908032"/>
            <a:ext cx="7731446" cy="4221895"/>
          </a:xfrm>
        </p:spPr>
        <p:txBody>
          <a:bodyPr/>
          <a:lstStyle/>
          <a:p>
            <a:r>
              <a:rPr lang="en-GB" dirty="0" smtClean="0"/>
              <a:t>If </a:t>
            </a:r>
            <a:r>
              <a:rPr lang="en-GB" dirty="0"/>
              <a:t>a patient is harmed by a notifiable incident, it is an offence </a:t>
            </a:r>
          </a:p>
          <a:p>
            <a:pPr marL="285750" indent="-285750">
              <a:buFont typeface="Arial" panose="020B0604020202020204" pitchFamily="34" charset="0"/>
              <a:buChar char="•"/>
            </a:pPr>
            <a:r>
              <a:rPr lang="en-GB" dirty="0"/>
              <a:t>            Not to notify the patient that the incident occurred.</a:t>
            </a:r>
          </a:p>
          <a:p>
            <a:pPr marL="285750" indent="-285750">
              <a:buFont typeface="Arial" panose="020B0604020202020204" pitchFamily="34" charset="0"/>
              <a:buChar char="•"/>
            </a:pPr>
            <a:r>
              <a:rPr lang="en-GB" dirty="0"/>
              <a:t>            To give false information</a:t>
            </a:r>
          </a:p>
          <a:p>
            <a:pPr marL="285750" indent="-285750">
              <a:buFont typeface="Arial" panose="020B0604020202020204" pitchFamily="34" charset="0"/>
              <a:buChar char="•"/>
            </a:pPr>
            <a:r>
              <a:rPr lang="en-GB" dirty="0"/>
              <a:t>            To give partial information</a:t>
            </a:r>
          </a:p>
          <a:p>
            <a:pPr marL="285750" indent="-285750">
              <a:buFont typeface="Arial" panose="020B0604020202020204" pitchFamily="34" charset="0"/>
              <a:buChar char="•"/>
            </a:pPr>
            <a:r>
              <a:rPr lang="en-GB" dirty="0"/>
              <a:t>             Not to apologise </a:t>
            </a:r>
          </a:p>
          <a:p>
            <a:pPr marL="285750" indent="-285750">
              <a:buFont typeface="Arial" panose="020B0604020202020204" pitchFamily="34" charset="0"/>
              <a:buChar char="•"/>
            </a:pPr>
            <a:r>
              <a:rPr lang="en-GB" dirty="0"/>
              <a:t>             Not to keep records</a:t>
            </a:r>
          </a:p>
          <a:p>
            <a:pPr marL="285750" indent="-285750">
              <a:buFont typeface="Arial" panose="020B0604020202020204" pitchFamily="34" charset="0"/>
              <a:buChar char="•"/>
            </a:pPr>
            <a:r>
              <a:rPr lang="en-GB" dirty="0"/>
              <a:t>             Not to give notification as soon as reasonably </a:t>
            </a:r>
            <a:r>
              <a:rPr lang="en-GB" dirty="0" smtClean="0"/>
              <a:t>possible</a:t>
            </a:r>
            <a:endParaRPr lang="en-GB" dirty="0"/>
          </a:p>
          <a:p>
            <a:endParaRPr lang="en-GB" dirty="0" smtClean="0">
              <a:solidFill>
                <a:srgbClr val="00B050"/>
              </a:solidFill>
            </a:endParaRPr>
          </a:p>
          <a:p>
            <a:r>
              <a:rPr lang="en-GB" dirty="0" smtClean="0">
                <a:solidFill>
                  <a:srgbClr val="00B050"/>
                </a:solidFill>
              </a:rPr>
              <a:t>Punishable </a:t>
            </a:r>
            <a:r>
              <a:rPr lang="en-GB" dirty="0">
                <a:solidFill>
                  <a:srgbClr val="00B050"/>
                </a:solidFill>
              </a:rPr>
              <a:t>by a </a:t>
            </a:r>
            <a:r>
              <a:rPr lang="en-GB" dirty="0" smtClean="0">
                <a:solidFill>
                  <a:srgbClr val="00B050"/>
                </a:solidFill>
              </a:rPr>
              <a:t>fine: up to £5000 (although up to Court)</a:t>
            </a:r>
          </a:p>
          <a:p>
            <a:r>
              <a:rPr lang="en-GB" dirty="0" smtClean="0">
                <a:solidFill>
                  <a:srgbClr val="00B050"/>
                </a:solidFill>
              </a:rPr>
              <a:t>(Risks GMC, employer, CQC </a:t>
            </a:r>
            <a:r>
              <a:rPr lang="en-GB" dirty="0" err="1" smtClean="0">
                <a:solidFill>
                  <a:srgbClr val="00B050"/>
                </a:solidFill>
              </a:rPr>
              <a:t>inc.</a:t>
            </a:r>
            <a:r>
              <a:rPr lang="en-GB" dirty="0" smtClean="0">
                <a:solidFill>
                  <a:srgbClr val="00B050"/>
                </a:solidFill>
              </a:rPr>
              <a:t> remove registration or conditions, warning, criminal )</a:t>
            </a:r>
            <a:endParaRPr lang="en-GB" dirty="0">
              <a:solidFill>
                <a:srgbClr val="00B050"/>
              </a:solidFill>
            </a:endParaRPr>
          </a:p>
          <a:p>
            <a:endParaRPr lang="en-GB" dirty="0"/>
          </a:p>
        </p:txBody>
      </p:sp>
    </p:spTree>
    <p:extLst>
      <p:ext uri="{BB962C8B-B14F-4D97-AF65-F5344CB8AC3E}">
        <p14:creationId xmlns:p14="http://schemas.microsoft.com/office/powerpoint/2010/main" val="357610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0B220BB-E068-4CCE-A93E-C1D78AB9F24E}" type="slidenum">
              <a:rPr lang="en-GB" smtClean="0"/>
              <a:pPr/>
              <a:t>27</a:t>
            </a:fld>
            <a:endParaRPr lang="en-GB" dirty="0"/>
          </a:p>
        </p:txBody>
      </p:sp>
      <p:sp>
        <p:nvSpPr>
          <p:cNvPr id="3" name="Title 2"/>
          <p:cNvSpPr>
            <a:spLocks noGrp="1"/>
          </p:cNvSpPr>
          <p:nvPr>
            <p:ph type="title"/>
          </p:nvPr>
        </p:nvSpPr>
        <p:spPr/>
        <p:txBody>
          <a:bodyPr/>
          <a:lstStyle/>
          <a:p>
            <a:r>
              <a:rPr lang="en-GB" dirty="0" smtClean="0"/>
              <a:t>Your role</a:t>
            </a:r>
            <a:endParaRPr lang="en-GB" dirty="0"/>
          </a:p>
        </p:txBody>
      </p:sp>
      <p:sp>
        <p:nvSpPr>
          <p:cNvPr id="4" name="Text Placeholder 3"/>
          <p:cNvSpPr>
            <a:spLocks noGrp="1"/>
          </p:cNvSpPr>
          <p:nvPr>
            <p:ph type="body" sz="quarter" idx="10"/>
          </p:nvPr>
        </p:nvSpPr>
        <p:spPr>
          <a:xfrm>
            <a:off x="4663872" y="1959428"/>
            <a:ext cx="4225526" cy="3773715"/>
          </a:xfrm>
        </p:spPr>
        <p:txBody>
          <a:bodyPr/>
          <a:lstStyle/>
          <a:p>
            <a:pPr marL="285750" indent="-285750">
              <a:buFont typeface="Arial" panose="020B0604020202020204" pitchFamily="34" charset="0"/>
              <a:buChar char="•"/>
            </a:pPr>
            <a:r>
              <a:rPr lang="en-GB" dirty="0" smtClean="0"/>
              <a:t>Identify notifiable incidents</a:t>
            </a:r>
          </a:p>
          <a:p>
            <a:pPr marL="285750" indent="-285750">
              <a:buFont typeface="Arial" panose="020B0604020202020204" pitchFamily="34" charset="0"/>
              <a:buChar char="•"/>
            </a:pPr>
            <a:r>
              <a:rPr lang="en-GB" dirty="0" smtClean="0"/>
              <a:t>Raise them appropriately</a:t>
            </a:r>
          </a:p>
          <a:p>
            <a:pPr marL="285750" indent="-285750">
              <a:buFont typeface="Arial" panose="020B0604020202020204" pitchFamily="34" charset="0"/>
              <a:buChar char="•"/>
            </a:pPr>
            <a:r>
              <a:rPr lang="en-GB" dirty="0" smtClean="0"/>
              <a:t>Meet with the patient</a:t>
            </a:r>
          </a:p>
          <a:p>
            <a:pPr marL="285750" indent="-285750">
              <a:buFont typeface="Arial" panose="020B0604020202020204" pitchFamily="34" charset="0"/>
              <a:buChar char="•"/>
            </a:pPr>
            <a:r>
              <a:rPr lang="en-GB" smtClean="0"/>
              <a:t>Say sorry</a:t>
            </a:r>
            <a:endParaRPr lang="en-GB" dirty="0" smtClean="0"/>
          </a:p>
          <a:p>
            <a:pPr marL="285750" indent="-285750">
              <a:buFont typeface="Arial" panose="020B0604020202020204" pitchFamily="34" charset="0"/>
              <a:buChar char="•"/>
            </a:pPr>
            <a:r>
              <a:rPr lang="en-GB" dirty="0" smtClean="0"/>
              <a:t>Provide an explanation</a:t>
            </a:r>
          </a:p>
          <a:p>
            <a:pPr marL="285750" indent="-285750">
              <a:buFont typeface="Arial" panose="020B0604020202020204" pitchFamily="34" charset="0"/>
              <a:buChar char="•"/>
            </a:pPr>
            <a:r>
              <a:rPr lang="en-GB" dirty="0" smtClean="0"/>
              <a:t>Contribute to the written notification</a:t>
            </a:r>
          </a:p>
          <a:p>
            <a:pPr marL="285750" indent="-285750">
              <a:buFont typeface="Arial" panose="020B0604020202020204" pitchFamily="34" charset="0"/>
              <a:buChar char="•"/>
            </a:pPr>
            <a:r>
              <a:rPr lang="en-GB" dirty="0" smtClean="0"/>
              <a:t>Participate in further investigations</a:t>
            </a:r>
            <a:endParaRPr lang="en-GB"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878" y="2178352"/>
            <a:ext cx="3743852" cy="2502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858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165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727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986" y="1366792"/>
            <a:ext cx="8098014" cy="1629905"/>
          </a:xfrm>
        </p:spPr>
        <p:txBody>
          <a:bodyPr/>
          <a:lstStyle/>
          <a:p>
            <a:r>
              <a:rPr lang="en-GB" dirty="0" smtClean="0"/>
              <a:t>‘No Blame’ Redress scheme in SCOTLAND for harm resulting from clinical treatment</a:t>
            </a:r>
            <a:endParaRPr lang="en-GB" dirty="0"/>
          </a:p>
        </p:txBody>
      </p:sp>
      <p:sp>
        <p:nvSpPr>
          <p:cNvPr id="3" name="Text Placeholder 2"/>
          <p:cNvSpPr>
            <a:spLocks noGrp="1"/>
          </p:cNvSpPr>
          <p:nvPr>
            <p:ph type="body" sz="quarter" idx="10"/>
          </p:nvPr>
        </p:nvSpPr>
        <p:spPr>
          <a:xfrm>
            <a:off x="1045986" y="3976445"/>
            <a:ext cx="8098014" cy="1249363"/>
          </a:xfrm>
        </p:spPr>
        <p:txBody>
          <a:bodyPr/>
          <a:lstStyle/>
          <a:p>
            <a:r>
              <a:rPr lang="en-GB" sz="2000" dirty="0"/>
              <a:t>The paper consults on the Scottish Government's outline proposals for a no-blame redress scheme for Scotland which will ensure that any patient harmed as a result of poor clinical treatment has access to redress in the form of compensation, where appropriate, without the need to go through lengthy Court processes</a:t>
            </a:r>
            <a:r>
              <a:rPr lang="en-GB" dirty="0"/>
              <a:t>.</a:t>
            </a:r>
          </a:p>
        </p:txBody>
      </p:sp>
    </p:spTree>
    <p:extLst>
      <p:ext uri="{BB962C8B-B14F-4D97-AF65-F5344CB8AC3E}">
        <p14:creationId xmlns:p14="http://schemas.microsoft.com/office/powerpoint/2010/main" val="7746321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7237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The Duty Of </a:t>
            </a:r>
            <a:r>
              <a:rPr lang="en-US" dirty="0" err="1" smtClean="0">
                <a:latin typeface="Arial" panose="020B0604020202020204" pitchFamily="34" charset="0"/>
                <a:cs typeface="Arial" panose="020B0604020202020204" pitchFamily="34" charset="0"/>
              </a:rPr>
              <a:t>Candour</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sz="2400" cap="none" dirty="0" smtClean="0">
                <a:latin typeface="Arial" panose="020B0604020202020204" pitchFamily="34" charset="0"/>
                <a:cs typeface="Arial" panose="020B0604020202020204" pitchFamily="34" charset="0"/>
              </a:rPr>
              <a:t>our experience in other jurisdictions</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0"/>
          </p:nvPr>
        </p:nvSpPr>
        <p:spPr/>
        <p:txBody>
          <a:bodyPr/>
          <a:lstStyle/>
          <a:p>
            <a:r>
              <a:rPr lang="en-US" dirty="0" err="1" smtClean="0"/>
              <a:t>Dr</a:t>
            </a:r>
            <a:r>
              <a:rPr lang="en-US" dirty="0" smtClean="0"/>
              <a:t> Gordon McDavid</a:t>
            </a:r>
          </a:p>
          <a:p>
            <a:r>
              <a:rPr lang="en-US" dirty="0" err="1" smtClean="0"/>
              <a:t>Medicolegal</a:t>
            </a:r>
            <a:r>
              <a:rPr lang="en-US" dirty="0" smtClean="0"/>
              <a:t> Adviser, Edinburgh</a:t>
            </a:r>
            <a:endParaRPr lang="en-US" dirty="0"/>
          </a:p>
        </p:txBody>
      </p:sp>
    </p:spTree>
    <p:extLst>
      <p:ext uri="{BB962C8B-B14F-4D97-AF65-F5344CB8AC3E}">
        <p14:creationId xmlns:p14="http://schemas.microsoft.com/office/powerpoint/2010/main" val="1736491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0B220BB-E068-4CCE-A93E-C1D78AB9F24E}" type="slidenum">
              <a:rPr lang="en-GB" smtClean="0"/>
              <a:pPr/>
              <a:t>5</a:t>
            </a:fld>
            <a:endParaRPr lang="en-GB" dirty="0"/>
          </a:p>
        </p:txBody>
      </p:sp>
      <p:pic>
        <p:nvPicPr>
          <p:cNvPr id="8" name="Picture 7"/>
          <p:cNvPicPr>
            <a:picLocks/>
          </p:cNvPicPr>
          <p:nvPr/>
        </p:nvPicPr>
        <p:blipFill>
          <a:blip r:embed="rId3" cstate="screen">
            <a:extLst>
              <a:ext uri="{28A0092B-C50C-407E-A947-70E740481C1C}">
                <a14:useLocalDpi xmlns:a14="http://schemas.microsoft.com/office/drawing/2010/main"/>
              </a:ext>
            </a:extLst>
          </a:blip>
          <a:stretch>
            <a:fillRect/>
          </a:stretch>
        </p:blipFill>
        <p:spPr>
          <a:xfrm>
            <a:off x="2768976" y="649727"/>
            <a:ext cx="3279111" cy="5563748"/>
          </a:xfrm>
          <a:prstGeom prst="rect">
            <a:avLst/>
          </a:prstGeom>
        </p:spPr>
      </p:pic>
    </p:spTree>
    <p:extLst>
      <p:ext uri="{BB962C8B-B14F-4D97-AF65-F5344CB8AC3E}">
        <p14:creationId xmlns:p14="http://schemas.microsoft.com/office/powerpoint/2010/main" val="2764062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0B220BB-E068-4CCE-A93E-C1D78AB9F24E}" type="slidenum">
              <a:rPr lang="en-GB" smtClean="0"/>
              <a:pPr/>
              <a:t>6</a:t>
            </a:fld>
            <a:endParaRPr lang="en-GB" dirty="0"/>
          </a:p>
        </p:txBody>
      </p:sp>
      <p:sp>
        <p:nvSpPr>
          <p:cNvPr id="3" name="Title 2"/>
          <p:cNvSpPr>
            <a:spLocks noGrp="1"/>
          </p:cNvSpPr>
          <p:nvPr>
            <p:ph type="title"/>
          </p:nvPr>
        </p:nvSpPr>
        <p:spPr/>
        <p:txBody>
          <a:bodyPr/>
          <a:lstStyle/>
          <a:p>
            <a:r>
              <a:rPr lang="en-GB" dirty="0" smtClean="0"/>
              <a:t>(Legal) Duty of Candour</a:t>
            </a:r>
            <a:endParaRPr lang="en-GB" dirty="0"/>
          </a:p>
        </p:txBody>
      </p:sp>
      <p:sp>
        <p:nvSpPr>
          <p:cNvPr id="4" name="Text Placeholder 3"/>
          <p:cNvSpPr>
            <a:spLocks noGrp="1"/>
          </p:cNvSpPr>
          <p:nvPr>
            <p:ph type="body" sz="quarter" idx="10"/>
          </p:nvPr>
        </p:nvSpPr>
        <p:spPr>
          <a:xfrm>
            <a:off x="661138" y="2706914"/>
            <a:ext cx="7731446" cy="3822156"/>
          </a:xfrm>
        </p:spPr>
        <p:txBody>
          <a:bodyPr/>
          <a:lstStyle/>
          <a:p>
            <a:pPr marL="285750" indent="-285750">
              <a:buFont typeface="Arial" panose="020B0604020202020204" pitchFamily="34" charset="0"/>
              <a:buChar char="•"/>
            </a:pPr>
            <a:r>
              <a:rPr lang="en-GB" dirty="0" smtClean="0"/>
              <a:t>Flows from the Francis Report- recommendation 181</a:t>
            </a:r>
          </a:p>
          <a:p>
            <a:pPr marL="285750" indent="-285750">
              <a:buFont typeface="Arial" panose="020B0604020202020204" pitchFamily="34" charset="0"/>
              <a:buChar char="•"/>
            </a:pPr>
            <a:r>
              <a:rPr lang="en-GB" dirty="0" smtClean="0"/>
              <a:t>Implemented </a:t>
            </a:r>
            <a:r>
              <a:rPr lang="en-GB" dirty="0"/>
              <a:t>under an amendment to the Health and Social Care </a:t>
            </a:r>
            <a:r>
              <a:rPr lang="en-GB" dirty="0" smtClean="0"/>
              <a:t>Act</a:t>
            </a:r>
          </a:p>
          <a:p>
            <a:pPr marL="285750" indent="-285750">
              <a:buFont typeface="Arial" panose="020B0604020202020204" pitchFamily="34" charset="0"/>
              <a:buChar char="•"/>
            </a:pPr>
            <a:r>
              <a:rPr lang="en-GB" dirty="0" smtClean="0"/>
              <a:t>Applies </a:t>
            </a:r>
            <a:r>
              <a:rPr lang="en-GB" dirty="0"/>
              <a:t>to all NHS Trusts as of 27 November </a:t>
            </a:r>
            <a:r>
              <a:rPr lang="en-GB" dirty="0" smtClean="0"/>
              <a:t>2014</a:t>
            </a:r>
          </a:p>
          <a:p>
            <a:pPr marL="285750" indent="-285750">
              <a:buFont typeface="Arial" panose="020B0604020202020204" pitchFamily="34" charset="0"/>
              <a:buChar char="•"/>
            </a:pPr>
            <a:r>
              <a:rPr lang="en-GB" dirty="0" smtClean="0"/>
              <a:t>Applies to all other Healthcare providers as of 1 April 2015</a:t>
            </a:r>
          </a:p>
          <a:p>
            <a:pPr marL="285750" indent="-285750">
              <a:buFont typeface="Arial" panose="020B0604020202020204" pitchFamily="34" charset="0"/>
              <a:buChar char="•"/>
            </a:pPr>
            <a:r>
              <a:rPr lang="en-GB" dirty="0" smtClean="0"/>
              <a:t>Sets </a:t>
            </a:r>
            <a:r>
              <a:rPr lang="en-GB" dirty="0"/>
              <a:t>out mandatory steps to be taken after a notifiable incident</a:t>
            </a:r>
          </a:p>
          <a:p>
            <a:endParaRPr lang="en-GB" dirty="0"/>
          </a:p>
        </p:txBody>
      </p:sp>
      <p:pic>
        <p:nvPicPr>
          <p:cNvPr id="1026" name="Picture 2" descr="https://upload.wikimedia.org/wikipedia/en/thumb/b/be/Flag_of_England.svg/1280px-Flag_of_England.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071" y="763706"/>
            <a:ext cx="1889676" cy="113348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49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0B220BB-E068-4CCE-A93E-C1D78AB9F24E}" type="slidenum">
              <a:rPr lang="en-GB" smtClean="0"/>
              <a:pPr/>
              <a:t>7</a:t>
            </a:fld>
            <a:endParaRPr lang="en-GB" dirty="0"/>
          </a:p>
        </p:txBody>
      </p:sp>
      <p:sp>
        <p:nvSpPr>
          <p:cNvPr id="3" name="Title 2"/>
          <p:cNvSpPr>
            <a:spLocks noGrp="1"/>
          </p:cNvSpPr>
          <p:nvPr>
            <p:ph type="title"/>
          </p:nvPr>
        </p:nvSpPr>
        <p:spPr>
          <a:xfrm>
            <a:off x="661138" y="1013567"/>
            <a:ext cx="7736418" cy="603710"/>
          </a:xfrm>
        </p:spPr>
        <p:txBody>
          <a:bodyPr/>
          <a:lstStyle/>
          <a:p>
            <a:r>
              <a:rPr lang="en-GB" dirty="0" smtClean="0"/>
              <a:t>Case 1</a:t>
            </a:r>
            <a:endParaRPr lang="en-GB" dirty="0"/>
          </a:p>
        </p:txBody>
      </p:sp>
      <p:sp>
        <p:nvSpPr>
          <p:cNvPr id="4" name="Text Placeholder 3"/>
          <p:cNvSpPr>
            <a:spLocks noGrp="1"/>
          </p:cNvSpPr>
          <p:nvPr>
            <p:ph type="body" sz="quarter" idx="10"/>
          </p:nvPr>
        </p:nvSpPr>
        <p:spPr>
          <a:xfrm>
            <a:off x="661138" y="2154180"/>
            <a:ext cx="7670062" cy="4221895"/>
          </a:xfrm>
        </p:spPr>
        <p:txBody>
          <a:bodyPr/>
          <a:lstStyle/>
          <a:p>
            <a:r>
              <a:rPr lang="en-GB" dirty="0" smtClean="0"/>
              <a:t>79 year old NH resident </a:t>
            </a:r>
          </a:p>
          <a:p>
            <a:endParaRPr lang="en-GB" dirty="0" smtClean="0"/>
          </a:p>
          <a:p>
            <a:r>
              <a:rPr lang="en-GB" dirty="0" err="1" smtClean="0"/>
              <a:t>PMHx</a:t>
            </a:r>
            <a:r>
              <a:rPr lang="en-GB" dirty="0" smtClean="0"/>
              <a:t>: Rheumatoid Arthritis (on long-term MTX), Dementia</a:t>
            </a:r>
          </a:p>
          <a:p>
            <a:r>
              <a:rPr lang="en-GB" dirty="0" smtClean="0"/>
              <a:t>Discharged to Intermediate Care bed after admission with pneumonia</a:t>
            </a:r>
          </a:p>
          <a:p>
            <a:endParaRPr lang="en-GB" dirty="0" smtClean="0"/>
          </a:p>
          <a:p>
            <a:r>
              <a:rPr lang="en-GB" dirty="0" smtClean="0"/>
              <a:t>Pharmacy technician absent, no cover</a:t>
            </a:r>
          </a:p>
          <a:p>
            <a:r>
              <a:rPr lang="en-GB" dirty="0" smtClean="0"/>
              <a:t>Resultant delay in medicine reconciliation</a:t>
            </a:r>
          </a:p>
          <a:p>
            <a:r>
              <a:rPr lang="en-GB" dirty="0" smtClean="0"/>
              <a:t>Emailed GP’s personal email account</a:t>
            </a:r>
          </a:p>
          <a:p>
            <a:endParaRPr lang="en-GB" dirty="0"/>
          </a:p>
          <a:p>
            <a:endParaRPr lang="en-GB" dirty="0" smtClean="0"/>
          </a:p>
          <a:p>
            <a:endParaRPr lang="en-GB" dirty="0" smtClean="0"/>
          </a:p>
          <a:p>
            <a:endParaRPr lang="en-GB"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755" y="810367"/>
            <a:ext cx="3475718" cy="16138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814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0B220BB-E068-4CCE-A93E-C1D78AB9F24E}" type="slidenum">
              <a:rPr lang="en-GB" smtClean="0"/>
              <a:pPr/>
              <a:t>8</a:t>
            </a:fld>
            <a:endParaRPr lang="en-GB" dirty="0"/>
          </a:p>
        </p:txBody>
      </p:sp>
      <p:sp>
        <p:nvSpPr>
          <p:cNvPr id="3" name="Title 2"/>
          <p:cNvSpPr>
            <a:spLocks noGrp="1"/>
          </p:cNvSpPr>
          <p:nvPr>
            <p:ph type="title"/>
          </p:nvPr>
        </p:nvSpPr>
        <p:spPr>
          <a:xfrm>
            <a:off x="661138" y="1013567"/>
            <a:ext cx="7736418" cy="603710"/>
          </a:xfrm>
        </p:spPr>
        <p:txBody>
          <a:bodyPr/>
          <a:lstStyle/>
          <a:p>
            <a:r>
              <a:rPr lang="en-GB" dirty="0" smtClean="0"/>
              <a:t>Case 1</a:t>
            </a:r>
            <a:endParaRPr lang="en-GB" dirty="0"/>
          </a:p>
        </p:txBody>
      </p:sp>
      <p:sp>
        <p:nvSpPr>
          <p:cNvPr id="4" name="Text Placeholder 3"/>
          <p:cNvSpPr>
            <a:spLocks noGrp="1"/>
          </p:cNvSpPr>
          <p:nvPr>
            <p:ph type="body" sz="quarter" idx="10"/>
          </p:nvPr>
        </p:nvSpPr>
        <p:spPr>
          <a:xfrm>
            <a:off x="661138" y="2154180"/>
            <a:ext cx="7670062" cy="4221895"/>
          </a:xfrm>
        </p:spPr>
        <p:txBody>
          <a:bodyPr/>
          <a:lstStyle/>
          <a:p>
            <a:r>
              <a:rPr lang="en-GB" dirty="0" smtClean="0"/>
              <a:t>GP </a:t>
            </a:r>
            <a:r>
              <a:rPr lang="en-GB" dirty="0"/>
              <a:t>unsure whether to restart MTX </a:t>
            </a:r>
            <a:endParaRPr lang="en-GB" dirty="0" smtClean="0"/>
          </a:p>
          <a:p>
            <a:r>
              <a:rPr lang="en-GB" dirty="0" smtClean="0"/>
              <a:t>Rang rheumatology, left </a:t>
            </a:r>
            <a:r>
              <a:rPr lang="en-GB" dirty="0"/>
              <a:t>message with junior</a:t>
            </a:r>
          </a:p>
          <a:p>
            <a:endParaRPr lang="en-GB" dirty="0" smtClean="0"/>
          </a:p>
          <a:p>
            <a:r>
              <a:rPr lang="en-GB" dirty="0" smtClean="0"/>
              <a:t>GP chased rheumatology</a:t>
            </a:r>
          </a:p>
          <a:p>
            <a:r>
              <a:rPr lang="en-GB" dirty="0" smtClean="0"/>
              <a:t>MTX should have been restarted</a:t>
            </a:r>
          </a:p>
          <a:p>
            <a:endParaRPr lang="en-GB" dirty="0"/>
          </a:p>
          <a:p>
            <a:r>
              <a:rPr lang="en-GB" dirty="0" smtClean="0"/>
              <a:t>Haemoptysis</a:t>
            </a:r>
          </a:p>
          <a:p>
            <a:r>
              <a:rPr lang="en-GB" dirty="0" smtClean="0"/>
              <a:t>Admitted with </a:t>
            </a:r>
            <a:r>
              <a:rPr lang="en-GB" dirty="0" err="1" smtClean="0"/>
              <a:t>vasculitis</a:t>
            </a:r>
            <a:endParaRPr lang="en-GB" dirty="0" smtClean="0"/>
          </a:p>
          <a:p>
            <a:r>
              <a:rPr lang="en-GB" dirty="0" smtClean="0"/>
              <a:t>Despite ITU intervention, patient died</a:t>
            </a:r>
          </a:p>
          <a:p>
            <a:r>
              <a:rPr lang="en-GB" dirty="0" smtClean="0"/>
              <a:t>Coroners inquest scheduled</a:t>
            </a:r>
          </a:p>
          <a:p>
            <a:endParaRPr lang="en-GB" dirty="0" smtClean="0"/>
          </a:p>
          <a:p>
            <a:endParaRPr lang="en-GB" dirty="0" smtClean="0"/>
          </a:p>
          <a:p>
            <a:endParaRPr lang="en-GB" dirty="0" smtClean="0"/>
          </a:p>
          <a:p>
            <a:endParaRPr lang="en-GB"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755" y="810367"/>
            <a:ext cx="3475718" cy="16138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398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0B220BB-E068-4CCE-A93E-C1D78AB9F24E}" type="slidenum">
              <a:rPr lang="en-GB" smtClean="0"/>
              <a:pPr/>
              <a:t>9</a:t>
            </a:fld>
            <a:endParaRPr lang="en-GB" dirty="0"/>
          </a:p>
        </p:txBody>
      </p:sp>
      <p:sp>
        <p:nvSpPr>
          <p:cNvPr id="4" name="Text Placeholder 3"/>
          <p:cNvSpPr>
            <a:spLocks noGrp="1"/>
          </p:cNvSpPr>
          <p:nvPr>
            <p:ph type="body" sz="quarter" idx="10"/>
          </p:nvPr>
        </p:nvSpPr>
        <p:spPr>
          <a:xfrm>
            <a:off x="661138" y="2476920"/>
            <a:ext cx="7670062" cy="3396757"/>
          </a:xfrm>
        </p:spPr>
        <p:txBody>
          <a:bodyPr/>
          <a:lstStyle/>
          <a:p>
            <a:endParaRPr lang="en-GB" dirty="0" smtClean="0"/>
          </a:p>
          <a:p>
            <a:r>
              <a:rPr lang="en-GB" sz="2400" dirty="0" smtClean="0">
                <a:solidFill>
                  <a:srgbClr val="00B0F0"/>
                </a:solidFill>
                <a:latin typeface="Arial" panose="020B0604020202020204" pitchFamily="34" charset="0"/>
                <a:cs typeface="Arial" panose="020B0604020202020204" pitchFamily="34" charset="0"/>
              </a:rPr>
              <a:t>Is the Duty of Candour engaged?</a:t>
            </a:r>
          </a:p>
          <a:p>
            <a:pPr marL="457200" indent="-457200">
              <a:buBlip>
                <a:blip r:embed="rId3"/>
              </a:buBlip>
            </a:pPr>
            <a:r>
              <a:rPr lang="en-GB" sz="2400" dirty="0" smtClean="0">
                <a:solidFill>
                  <a:srgbClr val="00B0F0"/>
                </a:solidFill>
                <a:latin typeface="Arial" panose="020B0604020202020204" pitchFamily="34" charset="0"/>
                <a:cs typeface="Arial" panose="020B0604020202020204" pitchFamily="34" charset="0"/>
              </a:rPr>
              <a:t>Why?</a:t>
            </a:r>
          </a:p>
          <a:p>
            <a:pPr marL="457200" indent="-457200">
              <a:buBlip>
                <a:blip r:embed="rId3"/>
              </a:buBlip>
            </a:pPr>
            <a:r>
              <a:rPr lang="en-GB" sz="2400" dirty="0" smtClean="0">
                <a:solidFill>
                  <a:srgbClr val="00B0F0"/>
                </a:solidFill>
                <a:latin typeface="Arial" panose="020B0604020202020204" pitchFamily="34" charset="0"/>
                <a:cs typeface="Arial" panose="020B0604020202020204" pitchFamily="34" charset="0"/>
              </a:rPr>
              <a:t>When? </a:t>
            </a:r>
          </a:p>
          <a:p>
            <a:pPr marL="457200" indent="-457200">
              <a:buBlip>
                <a:blip r:embed="rId3"/>
              </a:buBlip>
            </a:pPr>
            <a:r>
              <a:rPr lang="en-GB" sz="2400" dirty="0" smtClean="0">
                <a:solidFill>
                  <a:srgbClr val="00B0F0"/>
                </a:solidFill>
                <a:latin typeface="Arial" panose="020B0604020202020204" pitchFamily="34" charset="0"/>
                <a:cs typeface="Arial" panose="020B0604020202020204" pitchFamily="34" charset="0"/>
              </a:rPr>
              <a:t>What about the hospital?</a:t>
            </a:r>
          </a:p>
          <a:p>
            <a:pPr marL="457200" indent="-457200">
              <a:buBlip>
                <a:blip r:embed="rId3"/>
              </a:buBlip>
            </a:pPr>
            <a:r>
              <a:rPr lang="en-GB" sz="2400" dirty="0" smtClean="0">
                <a:solidFill>
                  <a:srgbClr val="00B0F0"/>
                </a:solidFill>
                <a:latin typeface="Arial" panose="020B0604020202020204" pitchFamily="34" charset="0"/>
                <a:cs typeface="Arial" panose="020B0604020202020204" pitchFamily="34" charset="0"/>
              </a:rPr>
              <a:t>Professional vs legal obligation</a:t>
            </a:r>
          </a:p>
          <a:p>
            <a:endParaRPr lang="en-GB" dirty="0"/>
          </a:p>
          <a:p>
            <a:endParaRPr lang="en-GB" dirty="0" smtClean="0"/>
          </a:p>
          <a:p>
            <a:endParaRPr lang="en-GB" dirty="0" smtClean="0"/>
          </a:p>
          <a:p>
            <a:endParaRPr lang="en-GB" dirty="0" smtClean="0"/>
          </a:p>
          <a:p>
            <a:endParaRPr lang="en-GB" dirty="0" smtClean="0"/>
          </a:p>
          <a:p>
            <a:endParaRPr lang="en-GB" dirty="0"/>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9755" y="810367"/>
            <a:ext cx="3475718" cy="16138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614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CONTENT LAYOUTS">
  <a:themeElements>
    <a:clrScheme name="MPS">
      <a:dk1>
        <a:srgbClr val="000000"/>
      </a:dk1>
      <a:lt1>
        <a:srgbClr val="FFFFFF"/>
      </a:lt1>
      <a:dk2>
        <a:srgbClr val="007BC2"/>
      </a:dk2>
      <a:lt2>
        <a:srgbClr val="75CBF1"/>
      </a:lt2>
      <a:accent1>
        <a:srgbClr val="164290"/>
      </a:accent1>
      <a:accent2>
        <a:srgbClr val="1A9FE0"/>
      </a:accent2>
      <a:accent3>
        <a:srgbClr val="B9B5B5"/>
      </a:accent3>
      <a:accent4>
        <a:srgbClr val="EA5289"/>
      </a:accent4>
      <a:accent5>
        <a:srgbClr val="A367D4"/>
      </a:accent5>
      <a:accent6>
        <a:srgbClr val="B1AA55"/>
      </a:accent6>
      <a:hlink>
        <a:srgbClr val="00B994"/>
      </a:hlink>
      <a:folHlink>
        <a:srgbClr val="C5C2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EATHER - Blue">
  <a:themeElements>
    <a:clrScheme name="MPS">
      <a:dk1>
        <a:srgbClr val="000000"/>
      </a:dk1>
      <a:lt1>
        <a:srgbClr val="FFFFFF"/>
      </a:lt1>
      <a:dk2>
        <a:srgbClr val="007BC2"/>
      </a:dk2>
      <a:lt2>
        <a:srgbClr val="75CBF1"/>
      </a:lt2>
      <a:accent1>
        <a:srgbClr val="164290"/>
      </a:accent1>
      <a:accent2>
        <a:srgbClr val="1A9FE0"/>
      </a:accent2>
      <a:accent3>
        <a:srgbClr val="B9B5B5"/>
      </a:accent3>
      <a:accent4>
        <a:srgbClr val="EA5289"/>
      </a:accent4>
      <a:accent5>
        <a:srgbClr val="A367D4"/>
      </a:accent5>
      <a:accent6>
        <a:srgbClr val="B1AA55"/>
      </a:accent6>
      <a:hlink>
        <a:srgbClr val="00B994"/>
      </a:hlink>
      <a:folHlink>
        <a:srgbClr val="C5C2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PS - TITLE SLIDE">
  <a:themeElements>
    <a:clrScheme name="MPS">
      <a:dk1>
        <a:srgbClr val="000000"/>
      </a:dk1>
      <a:lt1>
        <a:srgbClr val="FFFFFF"/>
      </a:lt1>
      <a:dk2>
        <a:srgbClr val="007BC2"/>
      </a:dk2>
      <a:lt2>
        <a:srgbClr val="75CBF1"/>
      </a:lt2>
      <a:accent1>
        <a:srgbClr val="164290"/>
      </a:accent1>
      <a:accent2>
        <a:srgbClr val="1A9FE0"/>
      </a:accent2>
      <a:accent3>
        <a:srgbClr val="B9B5B5"/>
      </a:accent3>
      <a:accent4>
        <a:srgbClr val="EA5289"/>
      </a:accent4>
      <a:accent5>
        <a:srgbClr val="A367D4"/>
      </a:accent5>
      <a:accent6>
        <a:srgbClr val="B1AA55"/>
      </a:accent6>
      <a:hlink>
        <a:srgbClr val="00B994"/>
      </a:hlink>
      <a:folHlink>
        <a:srgbClr val="C5C2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PS - BLANK - Purple">
  <a:themeElements>
    <a:clrScheme name="MPS colour palette">
      <a:dk1>
        <a:srgbClr val="153171"/>
      </a:dk1>
      <a:lt1>
        <a:srgbClr val="FFFFFF"/>
      </a:lt1>
      <a:dk2>
        <a:srgbClr val="1B97CA"/>
      </a:dk2>
      <a:lt2>
        <a:srgbClr val="4EB6D2"/>
      </a:lt2>
      <a:accent1>
        <a:srgbClr val="D73A6E"/>
      </a:accent1>
      <a:accent2>
        <a:srgbClr val="DF6534"/>
      </a:accent2>
      <a:accent3>
        <a:srgbClr val="F6D02D"/>
      </a:accent3>
      <a:accent4>
        <a:srgbClr val="22A178"/>
      </a:accent4>
      <a:accent5>
        <a:srgbClr val="6E5C95"/>
      </a:accent5>
      <a:accent6>
        <a:srgbClr val="A6A39E"/>
      </a:accent6>
      <a:hlink>
        <a:srgbClr val="153171"/>
      </a:hlink>
      <a:folHlink>
        <a:srgbClr val="6E5C9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PS - BLANK - Green">
  <a:themeElements>
    <a:clrScheme name="MPS colour palette">
      <a:dk1>
        <a:srgbClr val="153171"/>
      </a:dk1>
      <a:lt1>
        <a:srgbClr val="FFFFFF"/>
      </a:lt1>
      <a:dk2>
        <a:srgbClr val="1B97CA"/>
      </a:dk2>
      <a:lt2>
        <a:srgbClr val="4EB6D2"/>
      </a:lt2>
      <a:accent1>
        <a:srgbClr val="D73A6E"/>
      </a:accent1>
      <a:accent2>
        <a:srgbClr val="DF6534"/>
      </a:accent2>
      <a:accent3>
        <a:srgbClr val="F6D02D"/>
      </a:accent3>
      <a:accent4>
        <a:srgbClr val="22A178"/>
      </a:accent4>
      <a:accent5>
        <a:srgbClr val="6E5C95"/>
      </a:accent5>
      <a:accent6>
        <a:srgbClr val="A6A39E"/>
      </a:accent6>
      <a:hlink>
        <a:srgbClr val="153171"/>
      </a:hlink>
      <a:folHlink>
        <a:srgbClr val="6E5C9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ANK - Blue">
  <a:themeElements>
    <a:clrScheme name="MPS">
      <a:dk1>
        <a:srgbClr val="000000"/>
      </a:dk1>
      <a:lt1>
        <a:srgbClr val="FFFFFF"/>
      </a:lt1>
      <a:dk2>
        <a:srgbClr val="007BC2"/>
      </a:dk2>
      <a:lt2>
        <a:srgbClr val="75CBF1"/>
      </a:lt2>
      <a:accent1>
        <a:srgbClr val="164290"/>
      </a:accent1>
      <a:accent2>
        <a:srgbClr val="1A9FE0"/>
      </a:accent2>
      <a:accent3>
        <a:srgbClr val="B9B5B5"/>
      </a:accent3>
      <a:accent4>
        <a:srgbClr val="EA5289"/>
      </a:accent4>
      <a:accent5>
        <a:srgbClr val="A367D4"/>
      </a:accent5>
      <a:accent6>
        <a:srgbClr val="B1AA55"/>
      </a:accent6>
      <a:hlink>
        <a:srgbClr val="00B994"/>
      </a:hlink>
      <a:folHlink>
        <a:srgbClr val="C5C2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ANK - NO LOGO - Blue">
  <a:themeElements>
    <a:clrScheme name="MPS">
      <a:dk1>
        <a:srgbClr val="000000"/>
      </a:dk1>
      <a:lt1>
        <a:srgbClr val="FFFFFF"/>
      </a:lt1>
      <a:dk2>
        <a:srgbClr val="007BC2"/>
      </a:dk2>
      <a:lt2>
        <a:srgbClr val="75CBF1"/>
      </a:lt2>
      <a:accent1>
        <a:srgbClr val="164290"/>
      </a:accent1>
      <a:accent2>
        <a:srgbClr val="1A9FE0"/>
      </a:accent2>
      <a:accent3>
        <a:srgbClr val="B9B5B5"/>
      </a:accent3>
      <a:accent4>
        <a:srgbClr val="EA5289"/>
      </a:accent4>
      <a:accent5>
        <a:srgbClr val="A367D4"/>
      </a:accent5>
      <a:accent6>
        <a:srgbClr val="B1AA55"/>
      </a:accent6>
      <a:hlink>
        <a:srgbClr val="00B994"/>
      </a:hlink>
      <a:folHlink>
        <a:srgbClr val="C5C2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PS - STANDARDS">
  <a:themeElements>
    <a:clrScheme name="MPS">
      <a:dk1>
        <a:srgbClr val="000000"/>
      </a:dk1>
      <a:lt1>
        <a:srgbClr val="FFFFFF"/>
      </a:lt1>
      <a:dk2>
        <a:srgbClr val="007BC2"/>
      </a:dk2>
      <a:lt2>
        <a:srgbClr val="75CBF1"/>
      </a:lt2>
      <a:accent1>
        <a:srgbClr val="164290"/>
      </a:accent1>
      <a:accent2>
        <a:srgbClr val="1A9FE0"/>
      </a:accent2>
      <a:accent3>
        <a:srgbClr val="B9B5B5"/>
      </a:accent3>
      <a:accent4>
        <a:srgbClr val="EA5289"/>
      </a:accent4>
      <a:accent5>
        <a:srgbClr val="A367D4"/>
      </a:accent5>
      <a:accent6>
        <a:srgbClr val="B1AA55"/>
      </a:accent6>
      <a:hlink>
        <a:srgbClr val="00B994"/>
      </a:hlink>
      <a:folHlink>
        <a:srgbClr val="C5C2C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MPS Corporate template</Template>
  <TotalTime>10656</TotalTime>
  <Words>3420</Words>
  <Application>Microsoft Office PowerPoint</Application>
  <PresentationFormat>On-screen Show (4:3)</PresentationFormat>
  <Paragraphs>399</Paragraphs>
  <Slides>30</Slides>
  <Notes>30</Notes>
  <HiddenSlides>0</HiddenSlides>
  <MMClips>0</MMClips>
  <ScaleCrop>false</ScaleCrop>
  <HeadingPairs>
    <vt:vector size="4" baseType="variant">
      <vt:variant>
        <vt:lpstr>Theme</vt:lpstr>
      </vt:variant>
      <vt:variant>
        <vt:i4>8</vt:i4>
      </vt:variant>
      <vt:variant>
        <vt:lpstr>Slide Titles</vt:lpstr>
      </vt:variant>
      <vt:variant>
        <vt:i4>30</vt:i4>
      </vt:variant>
    </vt:vector>
  </HeadingPairs>
  <TitlesOfParts>
    <vt:vector size="38" baseType="lpstr">
      <vt:lpstr>CONTENT LAYOUTS</vt:lpstr>
      <vt:lpstr>BREATHER - Blue</vt:lpstr>
      <vt:lpstr>MPS - TITLE SLIDE</vt:lpstr>
      <vt:lpstr>MPS - BLANK - Purple</vt:lpstr>
      <vt:lpstr>MPS - BLANK - Green</vt:lpstr>
      <vt:lpstr>BLANK - Blue</vt:lpstr>
      <vt:lpstr>BLANK - NO LOGO - Blue</vt:lpstr>
      <vt:lpstr>MPS - STANDARDS</vt:lpstr>
      <vt:lpstr> The Duty Of Candour </vt:lpstr>
      <vt:lpstr>Apologies (Scotland) Act 2016  Health (Tobacco, Nicotine etc. and Care) (Scotland) Act 2016    </vt:lpstr>
      <vt:lpstr>‘No Blame’ Redress scheme in SCOTLAND for harm resulting from clinical treatment</vt:lpstr>
      <vt:lpstr>The Duty Of Candour our experience in other jurisdictions</vt:lpstr>
      <vt:lpstr>PowerPoint Presentation</vt:lpstr>
      <vt:lpstr>(Legal) Duty of Candour</vt:lpstr>
      <vt:lpstr>Case 1</vt:lpstr>
      <vt:lpstr>Case 1</vt:lpstr>
      <vt:lpstr>PowerPoint Presentation</vt:lpstr>
      <vt:lpstr>Notifiable Incident</vt:lpstr>
      <vt:lpstr>Case 1</vt:lpstr>
      <vt:lpstr>In Relation to a Health Service Body…</vt:lpstr>
      <vt:lpstr>In Relation to a Registered Person who is not a Health Service Body….</vt:lpstr>
      <vt:lpstr>In Relation to a Health Service Body…</vt:lpstr>
      <vt:lpstr>Does the different wording matter?</vt:lpstr>
      <vt:lpstr>Case 2</vt:lpstr>
      <vt:lpstr>Notifiable Incident</vt:lpstr>
      <vt:lpstr>Case 3</vt:lpstr>
      <vt:lpstr>PowerPoint Presentation</vt:lpstr>
      <vt:lpstr> Saying sorry</vt:lpstr>
      <vt:lpstr>Case 4</vt:lpstr>
      <vt:lpstr>Severe harm</vt:lpstr>
      <vt:lpstr>Moderate harm</vt:lpstr>
      <vt:lpstr>Prolonged Psychological Harm</vt:lpstr>
      <vt:lpstr>Mandatory Steps</vt:lpstr>
      <vt:lpstr>Consequences of non compliance</vt:lpstr>
      <vt:lpstr>Your role</vt:lpstr>
      <vt:lpstr>PowerPoint Presentation</vt:lpstr>
      <vt:lpstr>PowerPoint Presentation</vt:lpstr>
      <vt:lpstr>PowerPoint Presentation</vt:lpstr>
    </vt:vector>
  </TitlesOfParts>
  <Company>Medical Protection Society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Moss, Paul</dc:creator>
  <cp:lastModifiedBy>Gorecki, Alice</cp:lastModifiedBy>
  <cp:revision>674</cp:revision>
  <cp:lastPrinted>2016-08-30T14:27:27Z</cp:lastPrinted>
  <dcterms:created xsi:type="dcterms:W3CDTF">2015-05-22T13:38:56Z</dcterms:created>
  <dcterms:modified xsi:type="dcterms:W3CDTF">2016-09-28T10:59:04Z</dcterms:modified>
</cp:coreProperties>
</file>